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</p:sldMasterIdLst>
  <p:sldIdLst>
    <p:sldId id="257" r:id="rId5"/>
    <p:sldId id="258" r:id="rId6"/>
    <p:sldId id="290" r:id="rId7"/>
    <p:sldId id="294" r:id="rId8"/>
    <p:sldId id="287" r:id="rId9"/>
    <p:sldId id="288" r:id="rId10"/>
    <p:sldId id="289" r:id="rId11"/>
    <p:sldId id="293" r:id="rId12"/>
    <p:sldId id="273" r:id="rId13"/>
    <p:sldId id="275" r:id="rId14"/>
    <p:sldId id="277" r:id="rId15"/>
    <p:sldId id="259" r:id="rId16"/>
    <p:sldId id="260" r:id="rId17"/>
    <p:sldId id="261" r:id="rId18"/>
    <p:sldId id="28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95" r:id="rId30"/>
  </p:sldIdLst>
  <p:sldSz cx="12192000" cy="6858000"/>
  <p:notesSz cx="6810375" cy="99425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2" autoAdjust="0"/>
    <p:restoredTop sz="94624" autoAdjust="0"/>
  </p:normalViewPr>
  <p:slideViewPr>
    <p:cSldViewPr snapToGrid="0">
      <p:cViewPr varScale="1">
        <p:scale>
          <a:sx n="100" d="100"/>
          <a:sy n="100" d="100"/>
        </p:scale>
        <p:origin x="8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1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00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98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36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3D55E-ABDD-483B-B1D5-B9DD7C7CB1BE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1204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6265D-E065-48C9-BF9F-850168F50C9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141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394E0-67C4-40C8-A4AF-05038819478E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9833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A87BC-0B4B-47D1-9DA9-C784F1362A8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6811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DD99E-FB20-43BA-AC14-9DA18B0700D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5079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09E75-0BEA-44B2-B496-AFA130C2EDA1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3753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EED66-6FBF-4E47-97F3-E951F2A5466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1533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41D92-CDBA-4BD9-AB42-53E275ECA29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6370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238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D580E-E201-4695-B657-D5653066F15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3217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155FB-DF6F-4296-854C-497F48444F1B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8445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1600201"/>
            <a:ext cx="2743200" cy="45259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8026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A352A-1A6B-4214-B1D4-F21758E6486B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010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3D55E-ABDD-483B-B1D5-B9DD7C7CB1BE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6960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6265D-E065-48C9-BF9F-850168F50C9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63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394E0-67C4-40C8-A4AF-05038819478E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0219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A87BC-0B4B-47D1-9DA9-C784F1362A8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8126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DD99E-FB20-43BA-AC14-9DA18B0700D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9478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09E75-0BEA-44B2-B496-AFA130C2EDA1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2140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EED66-6FBF-4E47-97F3-E951F2A5466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916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372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41D92-CDBA-4BD9-AB42-53E275ECA29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8747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>
              <a:sym typeface="Helvetica Neue Light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D580E-E201-4695-B657-D5653066F15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751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155FB-DF6F-4296-854C-497F48444F1B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9146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1600201"/>
            <a:ext cx="2743200" cy="452596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8026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A352A-1A6B-4214-B1D4-F21758E6486B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6471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92933" y="5975350"/>
            <a:ext cx="772584" cy="6619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885951" y="130324"/>
            <a:ext cx="8420100" cy="3184526"/>
          </a:xfrm>
          <a:prstGeom prst="rect">
            <a:avLst/>
          </a:prstGeom>
        </p:spPr>
        <p:txBody>
          <a:bodyPr lIns="38404" tIns="38404" rIns="38404" bIns="38404" anchor="b">
            <a:noAutofit/>
          </a:bodyPr>
          <a:lstStyle>
            <a:lvl1pPr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/>
              <a:t>Texte du titre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919536" y="3431431"/>
            <a:ext cx="6934200" cy="3426570"/>
          </a:xfrm>
          <a:prstGeom prst="rect">
            <a:avLst/>
          </a:prstGeom>
        </p:spPr>
        <p:txBody>
          <a:bodyPr lIns="38404" tIns="38404" rIns="38404" bIns="38404">
            <a:noAutofit/>
          </a:bodyPr>
          <a:lstStyle>
            <a:lvl1pPr marL="0" indent="0">
              <a:lnSpc>
                <a:spcPct val="100000"/>
              </a:lnSpc>
              <a:spcBef>
                <a:spcPts val="21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192024">
              <a:lnSpc>
                <a:spcPct val="100000"/>
              </a:lnSpc>
              <a:spcBef>
                <a:spcPts val="21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384048">
              <a:lnSpc>
                <a:spcPct val="100000"/>
              </a:lnSpc>
              <a:spcBef>
                <a:spcPts val="21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576072">
              <a:lnSpc>
                <a:spcPct val="100000"/>
              </a:lnSpc>
              <a:spcBef>
                <a:spcPts val="21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768096">
              <a:lnSpc>
                <a:spcPct val="100000"/>
              </a:lnSpc>
              <a:spcBef>
                <a:spcPts val="210"/>
              </a:spcBef>
              <a:buSzTx/>
              <a:buFont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/>
            <a:r>
              <a:rPr/>
              <a:t>Texte niveau 1</a:t>
            </a:r>
          </a:p>
          <a:p>
            <a:pPr lvl="1"/>
            <a:r>
              <a:rPr/>
              <a:t>Texte niveau 2</a:t>
            </a:r>
          </a:p>
          <a:p>
            <a:pPr lvl="2"/>
            <a:r>
              <a:rPr/>
              <a:t>Texte niveau 3</a:t>
            </a:r>
          </a:p>
          <a:p>
            <a:pPr lvl="3"/>
            <a:r>
              <a:rPr/>
              <a:t>Texte niveau 4</a:t>
            </a:r>
          </a:p>
          <a:p>
            <a:pPr lvl="4"/>
            <a:r>
              <a:rPr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8403" y="97200"/>
            <a:ext cx="10883100" cy="6120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000" b="1"/>
            </a:lvl1pPr>
          </a:lstStyle>
          <a:p>
            <a:r>
              <a:rPr lang="fr-FR" noProof="0" smtClean="0"/>
              <a:t>Cliquez pour modifier le style du titre</a:t>
            </a:r>
            <a:endParaRPr lang="en-US" noProof="0" dirty="0"/>
          </a:p>
        </p:txBody>
      </p:sp>
      <p:sp>
        <p:nvSpPr>
          <p:cNvPr id="56" name="Inhaltsplatzhalter 2"/>
          <p:cNvSpPr>
            <a:spLocks noGrp="1"/>
          </p:cNvSpPr>
          <p:nvPr>
            <p:ph idx="1"/>
          </p:nvPr>
        </p:nvSpPr>
        <p:spPr>
          <a:xfrm>
            <a:off x="470400" y="982800"/>
            <a:ext cx="11543800" cy="5400000"/>
          </a:xfrm>
          <a:prstGeom prst="rect">
            <a:avLst/>
          </a:prstGeom>
        </p:spPr>
        <p:txBody>
          <a:bodyPr/>
          <a:lstStyle>
            <a:lvl1pPr marL="182540" indent="-182540">
              <a:lnSpc>
                <a:spcPct val="100000"/>
              </a:lnSpc>
              <a:spcBef>
                <a:spcPts val="800"/>
              </a:spcBef>
              <a:buFont typeface="Arial" pitchFamily="34" charset="0"/>
              <a:buChar char="•"/>
              <a:defRPr sz="1800"/>
            </a:lvl1pPr>
            <a:lvl2pPr marL="358731" indent="-176192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Calibri" pitchFamily="34" charset="0"/>
              <a:buChar char="─"/>
              <a:defRPr sz="1600"/>
            </a:lvl2pPr>
            <a:lvl3pPr marL="538097" indent="-179366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Wingdings" pitchFamily="2" charset="2"/>
              <a:buChar char="§"/>
              <a:defRPr sz="1400"/>
            </a:lvl3pPr>
            <a:lvl4pPr marL="717462" indent="-179366">
              <a:lnSpc>
                <a:spcPct val="100000"/>
              </a:lnSpc>
              <a:spcBef>
                <a:spcPts val="800"/>
              </a:spcBef>
              <a:defRPr sz="1200"/>
            </a:lvl4pPr>
            <a:lvl5pPr marL="896829" indent="-179366">
              <a:lnSpc>
                <a:spcPct val="100000"/>
              </a:lnSpc>
              <a:spcBef>
                <a:spcPts val="800"/>
              </a:spcBef>
              <a:buFont typeface="Calibri" pitchFamily="34" charset="0"/>
              <a:buChar char="─"/>
              <a:defRPr sz="1000" baseline="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 dirty="0" smtClean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469900" y="6565900"/>
            <a:ext cx="4800600" cy="185738"/>
          </a:xfrm>
          <a:prstGeom prst="rect">
            <a:avLst/>
          </a:prstGeom>
        </p:spPr>
        <p:txBody>
          <a:bodyPr wrap="square" lIns="91438" tIns="0" rIns="91438" bIns="0" anchor="b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 kern="0">
                <a:solidFill>
                  <a:srgbClr val="1F497D"/>
                </a:solidFill>
                <a:latin typeface="Calibri"/>
                <a:sym typeface="Helvetica 35 Thin"/>
              </a:defRPr>
            </a:lvl1pPr>
          </a:lstStyle>
          <a:p>
            <a:pPr>
              <a:defRPr/>
            </a:pPr>
            <a:endParaRPr lang="de-DE">
              <a:cs typeface="Arial" pitchFamily="34" charset="0"/>
            </a:endParaRP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11725333" y="6566972"/>
            <a:ext cx="267701" cy="184666"/>
          </a:xfrm>
        </p:spPr>
        <p:txBody>
          <a:bodyPr wrap="none" anchor="b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rgbClr val="1F497D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44A226B0-B689-4C1A-91DD-DAB81D2CC595}" type="slidenum">
              <a:rPr lang="de-DE"/>
              <a:pPr>
                <a:defRPr/>
              </a:pPr>
              <a:t>‹N°›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712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1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2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11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2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21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AE75C-D1CC-4181-BC73-913876EAE458}" type="datetimeFigureOut">
              <a:rPr lang="fr-FR" smtClean="0"/>
              <a:pPr/>
              <a:t>25/03/2015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F323-E717-4DB9-BFE2-C7ACF07BDB0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25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566989"/>
            <a:ext cx="103632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/>
              </a:rPr>
              <a:t>Click to edit Master title style</a:t>
            </a:r>
          </a:p>
        </p:txBody>
      </p:sp>
      <p:sp>
        <p:nvSpPr>
          <p:cNvPr id="1026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205634" y="6454775"/>
            <a:ext cx="376767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78787"/>
                </a:solidFill>
                <a:latin typeface="Lucida Grande"/>
                <a:ea typeface="MS PGothic" pitchFamily="34" charset="-128"/>
                <a:cs typeface="Arial" charset="0"/>
                <a:sym typeface="Lucida Grande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F70FCE-B887-4930-AC77-ABE8DBCE82B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7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1pPr>
      <a:lvl2pPr marL="457200" algn="l" rtl="0" eaLnBrk="0" fontAlgn="base" hangingPunct="0">
        <a:spcBef>
          <a:spcPts val="7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2pPr>
      <a:lvl3pPr marL="914400" algn="l" rtl="0" eaLnBrk="0" fontAlgn="base" hangingPunct="0">
        <a:spcBef>
          <a:spcPts val="6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3pPr>
      <a:lvl4pPr marL="1371600" algn="l" rtl="0" eaLnBrk="0" fontAlgn="base" hangingPunct="0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4pPr>
      <a:lvl5pPr marL="1828800" algn="l" rtl="0" eaLnBrk="0" fontAlgn="base" hangingPunct="0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5pPr>
      <a:lvl6pPr marL="2286000"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6pPr>
      <a:lvl7pPr marL="2743200"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7pPr>
      <a:lvl8pPr marL="3200400"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8pPr>
      <a:lvl9pPr marL="3657600"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566989"/>
            <a:ext cx="103632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/>
              </a:rPr>
              <a:t>Click to edit Master title style</a:t>
            </a:r>
          </a:p>
        </p:txBody>
      </p:sp>
      <p:sp>
        <p:nvSpPr>
          <p:cNvPr id="1026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205634" y="6454775"/>
            <a:ext cx="376767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78787"/>
                </a:solidFill>
                <a:latin typeface="Lucida Grande"/>
                <a:ea typeface="MS PGothic" pitchFamily="34" charset="-128"/>
                <a:cs typeface="Arial" charset="0"/>
                <a:sym typeface="Lucida Grande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F70FCE-B887-4930-AC77-ABE8DBCE82B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0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+mj-lt"/>
          <a:ea typeface="+mj-ea"/>
          <a:cs typeface="+mj-cs"/>
          <a:sym typeface="Helvetica Neue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7F00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1pPr>
      <a:lvl2pPr marL="457200" algn="l" rtl="0" eaLnBrk="0" fontAlgn="base" hangingPunct="0">
        <a:spcBef>
          <a:spcPts val="7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2pPr>
      <a:lvl3pPr marL="914400" algn="l" rtl="0" eaLnBrk="0" fontAlgn="base" hangingPunct="0">
        <a:spcBef>
          <a:spcPts val="6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3pPr>
      <a:lvl4pPr marL="1371600" algn="l" rtl="0" eaLnBrk="0" fontAlgn="base" hangingPunct="0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4pPr>
      <a:lvl5pPr marL="1828800" algn="l" rtl="0" eaLnBrk="0" fontAlgn="base" hangingPunct="0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5pPr>
      <a:lvl6pPr marL="2286000"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6pPr>
      <a:lvl7pPr marL="2743200"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7pPr>
      <a:lvl8pPr marL="3200400"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8pPr>
      <a:lvl9pPr marL="3657600"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 Light" charset="0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hape 2"/>
          <p:cNvSpPr>
            <a:spLocks noGrp="1"/>
          </p:cNvSpPr>
          <p:nvPr>
            <p:ph type="title"/>
          </p:nvPr>
        </p:nvSpPr>
        <p:spPr bwMode="auto">
          <a:xfrm>
            <a:off x="838200" y="230189"/>
            <a:ext cx="10515600" cy="1595437"/>
          </a:xfrm>
          <a:prstGeom prst="rect">
            <a:avLst/>
          </a:prstGeom>
          <a:noFill/>
          <a:ln w="25400">
            <a:noFill/>
            <a:miter lim="4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Helvetica 75"/>
              </a:rPr>
              <a:t>Texte du titre</a:t>
            </a:r>
          </a:p>
        </p:txBody>
      </p:sp>
      <p:sp>
        <p:nvSpPr>
          <p:cNvPr id="61443" name="Shape 3"/>
          <p:cNvSpPr>
            <a:spLocks noGrp="1"/>
          </p:cNvSpPr>
          <p:nvPr>
            <p:ph type="body" idx="1"/>
          </p:nvPr>
        </p:nvSpPr>
        <p:spPr bwMode="auto">
          <a:xfrm>
            <a:off x="838200" y="1825626"/>
            <a:ext cx="10515600" cy="5032375"/>
          </a:xfrm>
          <a:prstGeom prst="rect">
            <a:avLst/>
          </a:prstGeom>
          <a:noFill/>
          <a:ln w="25400">
            <a:noFill/>
            <a:miter lim="4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Helvetica 55 Roman" pitchFamily="2" charset="0"/>
              </a:rPr>
              <a:t>Texte niveau 1</a:t>
            </a:r>
          </a:p>
          <a:p>
            <a:pPr lvl="1"/>
            <a:r>
              <a:rPr lang="fr-FR" smtClean="0">
                <a:sym typeface="Helvetica 55 Roman" pitchFamily="2" charset="0"/>
              </a:rPr>
              <a:t>Texte niveau 2</a:t>
            </a:r>
          </a:p>
          <a:p>
            <a:pPr lvl="2"/>
            <a:r>
              <a:rPr lang="fr-FR" smtClean="0">
                <a:sym typeface="Helvetica 55 Roman" pitchFamily="2" charset="0"/>
              </a:rPr>
              <a:t>Texte niveau 3</a:t>
            </a:r>
          </a:p>
          <a:p>
            <a:pPr lvl="3"/>
            <a:r>
              <a:rPr lang="fr-FR" smtClean="0">
                <a:sym typeface="Helvetica 55 Roman" pitchFamily="2" charset="0"/>
              </a:rPr>
              <a:t>Texte niveau 4</a:t>
            </a:r>
          </a:p>
          <a:p>
            <a:pPr lvl="4"/>
            <a:r>
              <a:rPr lang="fr-FR" smtClean="0">
                <a:sym typeface="Helvetica 55 Roman" pitchFamily="2" charset="0"/>
              </a:rPr>
              <a:t>Texte niveau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610600" y="6462713"/>
            <a:ext cx="2743200" cy="152400"/>
          </a:xfrm>
          <a:prstGeom prst="rect">
            <a:avLst/>
          </a:prstGeom>
          <a:ln w="25400">
            <a:miter lim="400000"/>
          </a:ln>
        </p:spPr>
        <p:txBody>
          <a:bodyPr lIns="0" tIns="0" rIns="0" bIns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kern="0">
                <a:solidFill>
                  <a:srgbClr val="888888"/>
                </a:solidFill>
                <a:latin typeface="Helvetica 35 Thin"/>
                <a:sym typeface="Helvetica 35 Thin"/>
              </a:defRPr>
            </a:lvl1pPr>
          </a:lstStyle>
          <a:p>
            <a:pPr>
              <a:defRPr/>
            </a:pPr>
            <a:fld id="{9BB8583B-58AC-4F8D-BAB0-028D4902B4B9}" type="slidenum">
              <a:rPr>
                <a:cs typeface="Arial" pitchFamily="34" charset="0"/>
              </a:rPr>
              <a:pPr>
                <a:defRPr/>
              </a:pPr>
              <a:t>‹N°›</a:t>
            </a:fld>
            <a:endParaRPr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ransition spd="med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6600"/>
          </a:solidFill>
          <a:latin typeface="Helvetica 75"/>
          <a:ea typeface="Helvetica 75"/>
          <a:cs typeface="Helvetica 75"/>
          <a:sym typeface="Helvetica 75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6600"/>
          </a:solidFill>
          <a:latin typeface="Helvetica 75"/>
          <a:ea typeface="Helvetica 75"/>
          <a:cs typeface="Helvetica 75"/>
          <a:sym typeface="Helvetica 75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6600"/>
          </a:solidFill>
          <a:latin typeface="Helvetica 75"/>
          <a:ea typeface="Helvetica 75"/>
          <a:cs typeface="Helvetica 75"/>
          <a:sym typeface="Helvetica 75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6600"/>
          </a:solidFill>
          <a:latin typeface="Helvetica 75"/>
          <a:ea typeface="Helvetica 75"/>
          <a:cs typeface="Helvetica 75"/>
          <a:sym typeface="Helvetica 75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FF6600"/>
          </a:solidFill>
          <a:latin typeface="Helvetica 75"/>
          <a:ea typeface="Helvetica 75"/>
          <a:cs typeface="Helvetica 75"/>
          <a:sym typeface="Helvetica 75"/>
        </a:defRPr>
      </a:lvl5pPr>
      <a:lvl6pPr>
        <a:lnSpc>
          <a:spcPct val="90000"/>
        </a:lnSpc>
        <a:defRPr sz="4000">
          <a:solidFill>
            <a:srgbClr val="FF6600"/>
          </a:solidFill>
          <a:latin typeface="Helvetica 75"/>
          <a:ea typeface="Helvetica 75"/>
          <a:cs typeface="Helvetica 75"/>
          <a:sym typeface="Helvetica 75"/>
        </a:defRPr>
      </a:lvl6pPr>
      <a:lvl7pPr>
        <a:lnSpc>
          <a:spcPct val="90000"/>
        </a:lnSpc>
        <a:defRPr sz="4000">
          <a:solidFill>
            <a:srgbClr val="FF6600"/>
          </a:solidFill>
          <a:latin typeface="Helvetica 75"/>
          <a:ea typeface="Helvetica 75"/>
          <a:cs typeface="Helvetica 75"/>
          <a:sym typeface="Helvetica 75"/>
        </a:defRPr>
      </a:lvl7pPr>
      <a:lvl8pPr>
        <a:lnSpc>
          <a:spcPct val="90000"/>
        </a:lnSpc>
        <a:defRPr sz="4000">
          <a:solidFill>
            <a:srgbClr val="FF6600"/>
          </a:solidFill>
          <a:latin typeface="Helvetica 75"/>
          <a:ea typeface="Helvetica 75"/>
          <a:cs typeface="Helvetica 75"/>
          <a:sym typeface="Helvetica 75"/>
        </a:defRPr>
      </a:lvl8pPr>
      <a:lvl9pPr>
        <a:lnSpc>
          <a:spcPct val="90000"/>
        </a:lnSpc>
        <a:defRPr sz="4000">
          <a:solidFill>
            <a:srgbClr val="FF6600"/>
          </a:solidFill>
          <a:latin typeface="Helvetica 75"/>
          <a:ea typeface="Helvetica 75"/>
          <a:cs typeface="Helvetica 75"/>
          <a:sym typeface="Helvetica 75"/>
        </a:defRPr>
      </a:lvl9pPr>
    </p:titleStyle>
    <p:bodyStyle>
      <a:lvl1pPr marL="190500" indent="-190500" algn="l" rtl="0" eaLnBrk="0" fontAlgn="base" hangingPunct="0">
        <a:lnSpc>
          <a:spcPct val="90000"/>
        </a:lnSpc>
        <a:spcBef>
          <a:spcPts val="425"/>
        </a:spcBef>
        <a:spcAft>
          <a:spcPct val="0"/>
        </a:spcAft>
        <a:buSzPct val="100000"/>
        <a:buFont typeface="Arial" pitchFamily="34" charset="0"/>
        <a:buChar char="•"/>
        <a:defRPr sz="2400">
          <a:solidFill>
            <a:schemeClr val="tx1"/>
          </a:solidFill>
          <a:latin typeface="Helvetica 55 Roman"/>
          <a:ea typeface="Helvetica 55 Roman"/>
          <a:cs typeface="Helvetica 55 Roman"/>
          <a:sym typeface="Helvetica 55 Roman" pitchFamily="2" charset="0"/>
        </a:defRPr>
      </a:lvl1pPr>
      <a:lvl2pPr marL="415925" indent="-223838" algn="l" rtl="0" eaLnBrk="0" fontAlgn="base" hangingPunct="0">
        <a:lnSpc>
          <a:spcPct val="90000"/>
        </a:lnSpc>
        <a:spcBef>
          <a:spcPts val="425"/>
        </a:spcBef>
        <a:spcAft>
          <a:spcPct val="0"/>
        </a:spcAft>
        <a:buSzPct val="100000"/>
        <a:buFont typeface="Arial" pitchFamily="34" charset="0"/>
        <a:buChar char="•"/>
        <a:defRPr sz="2400">
          <a:solidFill>
            <a:schemeClr val="tx1"/>
          </a:solidFill>
          <a:latin typeface="Helvetica 55 Roman"/>
          <a:ea typeface="Helvetica 55 Roman"/>
          <a:cs typeface="Helvetica 55 Roman"/>
          <a:sym typeface="Helvetica 55 Roman" pitchFamily="2" charset="0"/>
        </a:defRPr>
      </a:lvl2pPr>
      <a:lvl3pPr marL="652463" indent="-268288" algn="l" rtl="0" eaLnBrk="0" fontAlgn="base" hangingPunct="0">
        <a:lnSpc>
          <a:spcPct val="90000"/>
        </a:lnSpc>
        <a:spcBef>
          <a:spcPts val="425"/>
        </a:spcBef>
        <a:spcAft>
          <a:spcPct val="0"/>
        </a:spcAft>
        <a:buSzPct val="100000"/>
        <a:buFont typeface="Arial" pitchFamily="34" charset="0"/>
        <a:buChar char="•"/>
        <a:defRPr sz="2400">
          <a:solidFill>
            <a:schemeClr val="tx1"/>
          </a:solidFill>
          <a:latin typeface="Helvetica 55 Roman"/>
          <a:ea typeface="Helvetica 55 Roman"/>
          <a:cs typeface="Helvetica 55 Roman"/>
          <a:sym typeface="Helvetica 55 Roman" pitchFamily="2" charset="0"/>
        </a:defRPr>
      </a:lvl3pPr>
      <a:lvl4pPr marL="874713" indent="-298450" algn="l" rtl="0" eaLnBrk="0" fontAlgn="base" hangingPunct="0">
        <a:lnSpc>
          <a:spcPct val="90000"/>
        </a:lnSpc>
        <a:spcBef>
          <a:spcPts val="425"/>
        </a:spcBef>
        <a:spcAft>
          <a:spcPct val="0"/>
        </a:spcAft>
        <a:buSzPct val="100000"/>
        <a:buFont typeface="Arial" pitchFamily="34" charset="0"/>
        <a:buChar char="•"/>
        <a:defRPr sz="2400">
          <a:solidFill>
            <a:schemeClr val="tx1"/>
          </a:solidFill>
          <a:latin typeface="Helvetica 55 Roman"/>
          <a:ea typeface="Helvetica 55 Roman"/>
          <a:cs typeface="Helvetica 55 Roman"/>
          <a:sym typeface="Helvetica 55 Roman" pitchFamily="2" charset="0"/>
        </a:defRPr>
      </a:lvl4pPr>
      <a:lvl5pPr marL="1066800" indent="-298450" algn="l" rtl="0" eaLnBrk="0" fontAlgn="base" hangingPunct="0">
        <a:lnSpc>
          <a:spcPct val="90000"/>
        </a:lnSpc>
        <a:spcBef>
          <a:spcPts val="425"/>
        </a:spcBef>
        <a:spcAft>
          <a:spcPct val="0"/>
        </a:spcAft>
        <a:buSzPct val="100000"/>
        <a:buFont typeface="Arial" pitchFamily="34" charset="0"/>
        <a:buChar char="•"/>
        <a:defRPr sz="2400">
          <a:solidFill>
            <a:schemeClr val="tx1"/>
          </a:solidFill>
          <a:latin typeface="Helvetica 55 Roman"/>
          <a:ea typeface="Helvetica 55 Roman"/>
          <a:cs typeface="Helvetica 55 Roman"/>
          <a:sym typeface="Helvetica 55 Roman" pitchFamily="2" charset="0"/>
        </a:defRPr>
      </a:lvl5pPr>
      <a:lvl6pPr marL="1258824" indent="-298704">
        <a:lnSpc>
          <a:spcPct val="90000"/>
        </a:lnSpc>
        <a:spcBef>
          <a:spcPts val="420"/>
        </a:spcBef>
        <a:buSzPct val="100000"/>
        <a:buFont typeface="Arial"/>
        <a:buChar char="•"/>
        <a:defRPr sz="2400">
          <a:latin typeface="Helvetica 55 Roman"/>
          <a:ea typeface="Helvetica 55 Roman"/>
          <a:cs typeface="Helvetica 55 Roman"/>
          <a:sym typeface="Helvetica 55 Roman"/>
        </a:defRPr>
      </a:lvl6pPr>
      <a:lvl7pPr marL="1450848" indent="-298704">
        <a:lnSpc>
          <a:spcPct val="90000"/>
        </a:lnSpc>
        <a:spcBef>
          <a:spcPts val="420"/>
        </a:spcBef>
        <a:buSzPct val="100000"/>
        <a:buFont typeface="Arial"/>
        <a:buChar char="•"/>
        <a:defRPr sz="2400">
          <a:latin typeface="Helvetica 55 Roman"/>
          <a:ea typeface="Helvetica 55 Roman"/>
          <a:cs typeface="Helvetica 55 Roman"/>
          <a:sym typeface="Helvetica 55 Roman"/>
        </a:defRPr>
      </a:lvl7pPr>
      <a:lvl8pPr marL="1642872" indent="-298704">
        <a:lnSpc>
          <a:spcPct val="90000"/>
        </a:lnSpc>
        <a:spcBef>
          <a:spcPts val="420"/>
        </a:spcBef>
        <a:buSzPct val="100000"/>
        <a:buFont typeface="Arial"/>
        <a:buChar char="•"/>
        <a:defRPr sz="2400">
          <a:latin typeface="Helvetica 55 Roman"/>
          <a:ea typeface="Helvetica 55 Roman"/>
          <a:cs typeface="Helvetica 55 Roman"/>
          <a:sym typeface="Helvetica 55 Roman"/>
        </a:defRPr>
      </a:lvl8pPr>
      <a:lvl9pPr marL="1834896" indent="-298704">
        <a:lnSpc>
          <a:spcPct val="90000"/>
        </a:lnSpc>
        <a:spcBef>
          <a:spcPts val="420"/>
        </a:spcBef>
        <a:buSzPct val="100000"/>
        <a:buFont typeface="Arial"/>
        <a:buChar char="•"/>
        <a:defRPr sz="2400">
          <a:latin typeface="Helvetica 55 Roman"/>
          <a:ea typeface="Helvetica 55 Roman"/>
          <a:cs typeface="Helvetica 55 Roman"/>
          <a:sym typeface="Helvetica 55 Roman"/>
        </a:defRPr>
      </a:lvl9pPr>
    </p:bodyStyle>
    <p:otherStyle>
      <a:lvl1pPr algn="r">
        <a:defRPr sz="1000">
          <a:solidFill>
            <a:schemeClr val="tx1"/>
          </a:solidFill>
          <a:latin typeface="+mn-lt"/>
          <a:ea typeface="+mn-ea"/>
          <a:cs typeface="+mn-cs"/>
          <a:sym typeface="Helvetica 35 Thin"/>
        </a:defRPr>
      </a:lvl1pPr>
      <a:lvl2pPr indent="192024" algn="r">
        <a:defRPr sz="1000">
          <a:solidFill>
            <a:schemeClr val="tx1"/>
          </a:solidFill>
          <a:latin typeface="+mn-lt"/>
          <a:ea typeface="+mn-ea"/>
          <a:cs typeface="+mn-cs"/>
          <a:sym typeface="Helvetica 35 Thin"/>
        </a:defRPr>
      </a:lvl2pPr>
      <a:lvl3pPr indent="384048" algn="r">
        <a:defRPr sz="1000">
          <a:solidFill>
            <a:schemeClr val="tx1"/>
          </a:solidFill>
          <a:latin typeface="+mn-lt"/>
          <a:ea typeface="+mn-ea"/>
          <a:cs typeface="+mn-cs"/>
          <a:sym typeface="Helvetica 35 Thin"/>
        </a:defRPr>
      </a:lvl3pPr>
      <a:lvl4pPr indent="576072" algn="r">
        <a:defRPr sz="1000">
          <a:solidFill>
            <a:schemeClr val="tx1"/>
          </a:solidFill>
          <a:latin typeface="+mn-lt"/>
          <a:ea typeface="+mn-ea"/>
          <a:cs typeface="+mn-cs"/>
          <a:sym typeface="Helvetica 35 Thin"/>
        </a:defRPr>
      </a:lvl4pPr>
      <a:lvl5pPr indent="768096" algn="r">
        <a:defRPr sz="1000">
          <a:solidFill>
            <a:schemeClr val="tx1"/>
          </a:solidFill>
          <a:latin typeface="+mn-lt"/>
          <a:ea typeface="+mn-ea"/>
          <a:cs typeface="+mn-cs"/>
          <a:sym typeface="Helvetica 35 Thin"/>
        </a:defRPr>
      </a:lvl5pPr>
      <a:lvl6pPr indent="960120" algn="r">
        <a:defRPr sz="1000">
          <a:solidFill>
            <a:schemeClr val="tx1"/>
          </a:solidFill>
          <a:latin typeface="+mn-lt"/>
          <a:ea typeface="+mn-ea"/>
          <a:cs typeface="+mn-cs"/>
          <a:sym typeface="Helvetica 35 Thin"/>
        </a:defRPr>
      </a:lvl6pPr>
      <a:lvl7pPr indent="1152144" algn="r">
        <a:defRPr sz="1000">
          <a:solidFill>
            <a:schemeClr val="tx1"/>
          </a:solidFill>
          <a:latin typeface="+mn-lt"/>
          <a:ea typeface="+mn-ea"/>
          <a:cs typeface="+mn-cs"/>
          <a:sym typeface="Helvetica 35 Thin"/>
        </a:defRPr>
      </a:lvl7pPr>
      <a:lvl8pPr indent="1344168" algn="r">
        <a:defRPr sz="1000">
          <a:solidFill>
            <a:schemeClr val="tx1"/>
          </a:solidFill>
          <a:latin typeface="+mn-lt"/>
          <a:ea typeface="+mn-ea"/>
          <a:cs typeface="+mn-cs"/>
          <a:sym typeface="Helvetica 35 Thin"/>
        </a:defRPr>
      </a:lvl8pPr>
      <a:lvl9pPr indent="1536192" algn="r">
        <a:defRPr sz="1000">
          <a:solidFill>
            <a:schemeClr val="tx1"/>
          </a:solidFill>
          <a:latin typeface="+mn-lt"/>
          <a:ea typeface="+mn-ea"/>
          <a:cs typeface="+mn-cs"/>
          <a:sym typeface="Helvetica 35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241976" y="2780565"/>
            <a:ext cx="8225763" cy="11953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ja-JP" sz="4800" b="1" dirty="0">
                <a:solidFill>
                  <a:srgbClr val="FF6600"/>
                </a:solidFill>
                <a:latin typeface="Helvetica 75" panose="020B0804020202020204" pitchFamily="34" charset="0"/>
              </a:rPr>
              <a:t>La Fibre</a:t>
            </a:r>
          </a:p>
          <a:p>
            <a:pPr marL="0" indent="0">
              <a:buNone/>
            </a:pPr>
            <a:r>
              <a:rPr lang="fr-FR" sz="2400" b="1" dirty="0" smtClean="0">
                <a:solidFill>
                  <a:schemeClr val="bg2">
                    <a:lumMod val="75000"/>
                  </a:schemeClr>
                </a:solidFill>
                <a:latin typeface="Helvetica 75" panose="020B0804020202020204" pitchFamily="34" charset="0"/>
                <a:ea typeface="MS PGothic" pitchFamily="34" charset="-128"/>
              </a:rPr>
              <a:t>Référentiel</a:t>
            </a:r>
          </a:p>
        </p:txBody>
      </p:sp>
      <p:sp>
        <p:nvSpPr>
          <p:cNvPr id="3" name="Rectangle 2"/>
          <p:cNvSpPr/>
          <p:nvPr/>
        </p:nvSpPr>
        <p:spPr>
          <a:xfrm>
            <a:off x="5372957" y="6054911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Helvetica 75" panose="020B0804020202020204" pitchFamily="34" charset="0"/>
                <a:ea typeface="MS PGothic" pitchFamily="34" charset="-128"/>
              </a:rPr>
              <a:t>24 Mars 2015</a:t>
            </a:r>
          </a:p>
        </p:txBody>
      </p:sp>
    </p:spTree>
    <p:extLst>
      <p:ext uri="{BB962C8B-B14F-4D97-AF65-F5344CB8AC3E}">
        <p14:creationId xmlns:p14="http://schemas.microsoft.com/office/powerpoint/2010/main" val="32851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6812" y="-105878"/>
            <a:ext cx="10515600" cy="1325563"/>
          </a:xfrm>
        </p:spPr>
        <p:txBody>
          <a:bodyPr>
            <a:normAutofit/>
          </a:bodyPr>
          <a:lstStyle/>
          <a:p>
            <a:r>
              <a:rPr lang="fr-FR" sz="2500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Kakémono Sauvegarde</a:t>
            </a:r>
            <a:endParaRPr lang="fr-FR" sz="2500" dirty="0">
              <a:solidFill>
                <a:schemeClr val="accent2"/>
              </a:solidFill>
              <a:latin typeface="Helvetica 75" panose="020B08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D00A49DB-C868-4349-B928-9F03E4DC9F30}" type="slidenum">
              <a:rPr lang="fr-FR" smtClean="0">
                <a:solidFill>
                  <a:srgbClr val="000000"/>
                </a:solidFill>
              </a:rPr>
              <a:pPr/>
              <a:t>10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293" y="0"/>
            <a:ext cx="2912954" cy="68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938" y="-119687"/>
            <a:ext cx="10515600" cy="1325563"/>
          </a:xfrm>
        </p:spPr>
        <p:txBody>
          <a:bodyPr>
            <a:normAutofit/>
          </a:bodyPr>
          <a:lstStyle/>
          <a:p>
            <a:r>
              <a:rPr lang="fr-FR" sz="2500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Kakémono Jeu</a:t>
            </a:r>
            <a:endParaRPr lang="fr-FR" sz="2500" dirty="0">
              <a:solidFill>
                <a:schemeClr val="accent2"/>
              </a:solidFill>
              <a:latin typeface="Helvetica 75" panose="020B08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D00A49DB-C868-4349-B928-9F03E4DC9F30}" type="slidenum">
              <a:rPr lang="fr-FR" smtClean="0">
                <a:solidFill>
                  <a:srgbClr val="000000"/>
                </a:solidFill>
              </a:rPr>
              <a:pPr/>
              <a:t>11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614" t="1092" r="2926" b="1347"/>
          <a:stretch/>
        </p:blipFill>
        <p:spPr>
          <a:xfrm>
            <a:off x="4647156" y="7524"/>
            <a:ext cx="2893512" cy="68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9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1097060" y="1914535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fr-FR" sz="4400" b="1" dirty="0">
                <a:solidFill>
                  <a:srgbClr val="FF6600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/>
            </a:r>
            <a:br>
              <a:rPr lang="fr-FR" sz="4400" b="1" dirty="0">
                <a:solidFill>
                  <a:srgbClr val="FF6600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</a:br>
            <a:r>
              <a:rPr lang="fr-FR" sz="4400" b="1" dirty="0">
                <a:solidFill>
                  <a:srgbClr val="FF6600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>règles </a:t>
            </a:r>
            <a:r>
              <a:rPr lang="fr-FR" sz="4400" b="1" dirty="0" smtClean="0">
                <a:solidFill>
                  <a:srgbClr val="FF6600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>d’utilisation</a:t>
            </a:r>
            <a:br>
              <a:rPr lang="fr-FR" sz="4400" b="1" dirty="0" smtClean="0">
                <a:solidFill>
                  <a:srgbClr val="FF6600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</a:br>
            <a:r>
              <a:rPr lang="fr-FR" sz="4400" b="1" dirty="0" smtClean="0">
                <a:solidFill>
                  <a:srgbClr val="FF6600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>communication générique </a:t>
            </a:r>
            <a:endParaRPr lang="fr-FR" sz="4400" b="1" dirty="0">
              <a:solidFill>
                <a:srgbClr val="FF6600"/>
              </a:solidFill>
              <a:latin typeface="Helvetica 75" panose="020B0804020202020204" pitchFamily="34" charset="0"/>
              <a:ea typeface="ＭＳ Ｐゴシック" charset="-128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 txBox="1">
            <a:spLocks/>
          </p:cNvSpPr>
          <p:nvPr/>
        </p:nvSpPr>
        <p:spPr>
          <a:xfrm>
            <a:off x="968485" y="233153"/>
            <a:ext cx="7808912" cy="98425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0" i="0">
                <a:solidFill>
                  <a:srgbClr val="FF6600"/>
                </a:solidFill>
                <a:latin typeface="Helvetica Light"/>
                <a:ea typeface="+mj-ea"/>
                <a:cs typeface="Helvetica Light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9pPr>
          </a:lstStyle>
          <a:p>
            <a:r>
              <a:rPr lang="fr-FR" altLang="fr-FR" b="1" dirty="0">
                <a:solidFill>
                  <a:schemeClr val="accent2"/>
                </a:solidFill>
                <a:latin typeface="Helvetica 75" panose="020B0804020202020204" pitchFamily="34" charset="0"/>
                <a:cs typeface="+mj-cs"/>
              </a:rPr>
              <a:t>Ce qu’il ne faut plus utiliser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1B5E1A71-13B4-F348-B394-CED26BB13A93}" type="slidenum">
              <a:rPr lang="fr-FR" smtClean="0">
                <a:solidFill>
                  <a:srgbClr val="000000"/>
                </a:solidFill>
              </a:rPr>
              <a:pPr/>
              <a:t>13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0" y="1760123"/>
            <a:ext cx="3765816" cy="266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1573079" y="4779680"/>
            <a:ext cx="3494738" cy="11430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0" i="0">
                <a:solidFill>
                  <a:srgbClr val="FF6600"/>
                </a:solidFill>
                <a:latin typeface="Helvetica Light"/>
                <a:ea typeface="+mj-ea"/>
                <a:cs typeface="Helvetica Light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9pPr>
          </a:lstStyle>
          <a:p>
            <a:r>
              <a:rPr lang="fr-FR" sz="2000" kern="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Ancien </a:t>
            </a:r>
            <a:r>
              <a:rPr lang="fr-FR" sz="2000" kern="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key </a:t>
            </a:r>
            <a:r>
              <a:rPr lang="fr-FR" sz="2000" kern="0" dirty="0" err="1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visual</a:t>
            </a:r>
            <a:endParaRPr lang="fr-FR" sz="2000" kern="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 flipV="1">
            <a:off x="674050" y="1784309"/>
            <a:ext cx="3765816" cy="266281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/>
          <p:cNvCxnSpPr/>
          <p:nvPr/>
        </p:nvCxnSpPr>
        <p:spPr>
          <a:xfrm>
            <a:off x="697205" y="1784309"/>
            <a:ext cx="3742661" cy="263739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Documents and Settings\abernardin\Bureau\format portrait FIBRE DEF 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45" y="1577405"/>
            <a:ext cx="2010718" cy="284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29"/>
          <p:cNvCxnSpPr/>
          <p:nvPr/>
        </p:nvCxnSpPr>
        <p:spPr>
          <a:xfrm flipV="1">
            <a:off x="8932224" y="1577405"/>
            <a:ext cx="2010718" cy="283134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8897690" y="1577405"/>
            <a:ext cx="2033873" cy="283134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re 1"/>
          <p:cNvSpPr txBox="1">
            <a:spLocks/>
          </p:cNvSpPr>
          <p:nvPr/>
        </p:nvSpPr>
        <p:spPr>
          <a:xfrm>
            <a:off x="6096869" y="4823730"/>
            <a:ext cx="1987791" cy="62377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0" i="0">
                <a:solidFill>
                  <a:srgbClr val="FF6600"/>
                </a:solidFill>
                <a:latin typeface="Helvetica Light"/>
                <a:ea typeface="+mj-ea"/>
                <a:cs typeface="Helvetica Light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9pPr>
          </a:lstStyle>
          <a:p>
            <a:r>
              <a:rPr lang="fr-FR" sz="2000" kern="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Ancien </a:t>
            </a:r>
            <a:r>
              <a:rPr lang="fr-FR" sz="2000" kern="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logo</a:t>
            </a:r>
            <a:endParaRPr lang="fr-FR" sz="2000" kern="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sp>
        <p:nvSpPr>
          <p:cNvPr id="40" name="Titre 1"/>
          <p:cNvSpPr txBox="1">
            <a:spLocks/>
          </p:cNvSpPr>
          <p:nvPr/>
        </p:nvSpPr>
        <p:spPr>
          <a:xfrm>
            <a:off x="9123908" y="4805168"/>
            <a:ext cx="1987791" cy="62377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0" i="0">
                <a:solidFill>
                  <a:srgbClr val="FF6600"/>
                </a:solidFill>
                <a:latin typeface="Helvetica Light"/>
                <a:ea typeface="+mj-ea"/>
                <a:cs typeface="Helvetica Light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6600"/>
                </a:solidFill>
                <a:latin typeface="Helvetica 45 Light" charset="0"/>
                <a:ea typeface="ＭＳ Ｐゴシック" charset="0"/>
              </a:defRPr>
            </a:lvl9pPr>
          </a:lstStyle>
          <a:p>
            <a:r>
              <a:rPr lang="fr-FR" sz="2000" kern="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Ancien faisceau lumineux</a:t>
            </a:r>
            <a:endParaRPr lang="fr-FR" sz="2000" kern="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98" y="2879104"/>
            <a:ext cx="2182022" cy="1542599"/>
          </a:xfrm>
          <a:prstGeom prst="rect">
            <a:avLst/>
          </a:prstGeom>
        </p:spPr>
      </p:pic>
      <p:cxnSp>
        <p:nvCxnSpPr>
          <p:cNvPr id="25" name="Connecteur droit 24"/>
          <p:cNvCxnSpPr/>
          <p:nvPr/>
        </p:nvCxnSpPr>
        <p:spPr>
          <a:xfrm>
            <a:off x="5577981" y="2879101"/>
            <a:ext cx="2158439" cy="154260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5577981" y="2879102"/>
            <a:ext cx="2181594" cy="15426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6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/>
          <p:cNvSpPr>
            <a:spLocks noGrp="1" noChangeArrowheads="1"/>
          </p:cNvSpPr>
          <p:nvPr>
            <p:ph type="title"/>
          </p:nvPr>
        </p:nvSpPr>
        <p:spPr>
          <a:xfrm>
            <a:off x="975853" y="361170"/>
            <a:ext cx="6732015" cy="503237"/>
          </a:xfrm>
        </p:spPr>
        <p:txBody>
          <a:bodyPr>
            <a:noAutofit/>
          </a:bodyPr>
          <a:lstStyle/>
          <a:p>
            <a:pPr eaLnBrk="1" hangingPunct="1"/>
            <a:r>
              <a:rPr lang="fr-FR" altLang="fr-FR" sz="3600" b="1" dirty="0">
                <a:solidFill>
                  <a:schemeClr val="accent2"/>
                </a:solidFill>
                <a:latin typeface="Helvetica 75" panose="020B0804020202020204" pitchFamily="34" charset="0"/>
              </a:rPr>
              <a:t>N</a:t>
            </a:r>
            <a:r>
              <a:rPr lang="fr-FR" altLang="fr-FR" sz="3600" b="1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ouveau key </a:t>
            </a:r>
            <a:r>
              <a:rPr lang="fr-FR" altLang="fr-FR" sz="3600" b="1" dirty="0" err="1" smtClean="0">
                <a:solidFill>
                  <a:schemeClr val="accent2"/>
                </a:solidFill>
                <a:latin typeface="Helvetica 75" panose="020B0804020202020204" pitchFamily="34" charset="0"/>
              </a:rPr>
              <a:t>visual</a:t>
            </a:r>
            <a:r>
              <a:rPr lang="fr-FR" altLang="fr-FR" sz="3600" b="1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 Fibre</a:t>
            </a:r>
            <a:endParaRPr lang="en-GB" altLang="fr-FR" sz="3600" b="1" dirty="0" smtClean="0">
              <a:solidFill>
                <a:schemeClr val="accent2"/>
              </a:solidFill>
              <a:latin typeface="Helvetica 75" panose="020B0804020202020204" pitchFamily="34" charset="0"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D00A49DB-C868-4349-B928-9F03E4DC9F30}" type="slidenum">
              <a:rPr lang="fr-FR" smtClean="0">
                <a:solidFill>
                  <a:srgbClr val="000000"/>
                </a:solidFill>
              </a:rPr>
              <a:pPr/>
              <a:t>14</a:t>
            </a:fld>
            <a:endParaRPr lang="fr-FR">
              <a:solidFill>
                <a:srgbClr val="00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28" y="336287"/>
            <a:ext cx="4544168" cy="5556513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8600" y="1876316"/>
            <a:ext cx="741119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visuel qui met en scène l’intensité de la Fibre Orange,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incarnée par des personnages lumineux, pour montrer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à quel point elle peut animer la vie quotidienne de millions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personnes.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Helvetica 55 Roman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visuel qui jette un autre regard sur la ville, et montre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 La Fibre permet de vivre les usages de façon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inédite, pour réinventer tous les moments de vie à la maison.   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Helvetica 55 Roman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création qui permet à chacun de se projeter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Helvetica 55 Roman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s’approprier La Fibre, 100% Fibre.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Helvetica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5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2188326" y="2636913"/>
            <a:ext cx="7808912" cy="169197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28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24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20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18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18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Helvetica 35 Thin" charset="0"/>
              <a:buChar char="•"/>
              <a:defRPr sz="2000">
                <a:solidFill>
                  <a:schemeClr val="tx1"/>
                </a:solidFill>
                <a:latin typeface="Helvetica 55 Roman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Helvetica 35 Thin" charset="0"/>
              <a:buChar char="•"/>
              <a:defRPr sz="2000">
                <a:solidFill>
                  <a:schemeClr val="tx1"/>
                </a:solidFill>
                <a:latin typeface="Helvetica 55 Roman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Helvetica 35 Thin" charset="0"/>
              <a:buChar char="•"/>
              <a:defRPr sz="2000">
                <a:solidFill>
                  <a:schemeClr val="tx1"/>
                </a:solidFill>
                <a:latin typeface="Helvetica 55 Roman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Helvetica 35 Thin" charset="0"/>
              <a:buChar char="•"/>
              <a:defRPr sz="2000">
                <a:solidFill>
                  <a:schemeClr val="tx1"/>
                </a:solidFill>
                <a:latin typeface="Helvetica 55 Roman" charset="0"/>
                <a:ea typeface="+mn-ea"/>
              </a:defRPr>
            </a:lvl9pPr>
          </a:lstStyle>
          <a:p>
            <a:pPr marL="0" lvl="0" indent="0" eaLnBrk="0" hangingPunct="0">
              <a:spcBef>
                <a:spcPct val="0"/>
              </a:spcBef>
              <a:buClrTx/>
            </a:pPr>
            <a:endParaRPr lang="fr-FR" altLang="fr-FR" sz="2400" dirty="0">
              <a:solidFill>
                <a:srgbClr val="1F497D"/>
              </a:solidFill>
              <a:cs typeface="Times New Roman" panose="02020603050405020304" pitchFamily="18" charset="0"/>
            </a:endParaRPr>
          </a:p>
          <a:p>
            <a:pPr marL="0" lvl="0" indent="0" eaLnBrk="0" hangingPunct="0">
              <a:spcBef>
                <a:spcPct val="0"/>
              </a:spcBef>
              <a:buClrTx/>
              <a:buFontTx/>
              <a:buChar char="•"/>
            </a:pPr>
            <a:endParaRPr lang="fr-FR" altLang="fr-FR" sz="2400" dirty="0">
              <a:solidFill>
                <a:srgbClr val="1F497D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lvl="0" indent="0" eaLnBrk="0" hangingPunct="0">
              <a:spcBef>
                <a:spcPct val="0"/>
              </a:spcBef>
              <a:buClrTx/>
              <a:buFontTx/>
              <a:buChar char="•"/>
            </a:pPr>
            <a:endParaRPr lang="fr-FR" altLang="fr-FR" sz="2400" dirty="0">
              <a:solidFill>
                <a:srgbClr val="1F497D"/>
              </a:solidFill>
              <a:cs typeface="Times New Roman" panose="02020603050405020304" pitchFamily="18" charset="0"/>
            </a:endParaRPr>
          </a:p>
          <a:p>
            <a:pPr marL="0" lvl="0" indent="0" eaLnBrk="0" hangingPunct="0">
              <a:spcBef>
                <a:spcPct val="0"/>
              </a:spcBef>
              <a:buClrTx/>
              <a:buFontTx/>
              <a:buChar char="•"/>
            </a:pPr>
            <a:endParaRPr lang="fr-FR" altLang="fr-FR" sz="2400" dirty="0">
              <a:solidFill>
                <a:srgbClr val="1F497D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1B5E1A71-13B4-F348-B394-CED26BB13A93}" type="slidenum">
              <a:rPr lang="fr-FR" smtClean="0">
                <a:solidFill>
                  <a:srgbClr val="000000"/>
                </a:solidFill>
              </a:rPr>
              <a:pPr/>
              <a:t>15</a:t>
            </a:fld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 txBox="1">
            <a:spLocks noChangeArrowheads="1"/>
          </p:cNvSpPr>
          <p:nvPr/>
        </p:nvSpPr>
        <p:spPr>
          <a:xfrm>
            <a:off x="946977" y="217341"/>
            <a:ext cx="6732015" cy="5032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3600" b="1" dirty="0">
                <a:solidFill>
                  <a:schemeClr val="accent2"/>
                </a:solidFill>
                <a:latin typeface="Helvetica 75" panose="020B0804020202020204" pitchFamily="34" charset="0"/>
              </a:rPr>
              <a:t>D</a:t>
            </a:r>
            <a:r>
              <a:rPr lang="fr-FR" altLang="fr-FR" sz="3600" b="1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roits key </a:t>
            </a:r>
            <a:r>
              <a:rPr lang="fr-FR" altLang="fr-FR" sz="3600" b="1" dirty="0" err="1" smtClean="0">
                <a:solidFill>
                  <a:schemeClr val="accent2"/>
                </a:solidFill>
                <a:latin typeface="Helvetica 75" panose="020B0804020202020204" pitchFamily="34" charset="0"/>
              </a:rPr>
              <a:t>visual</a:t>
            </a:r>
            <a:r>
              <a:rPr lang="fr-FR" altLang="fr-FR" sz="3600" b="1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 Fibre</a:t>
            </a:r>
            <a:endParaRPr lang="en-GB" altLang="fr-FR" sz="3600" b="1" dirty="0" smtClean="0">
              <a:solidFill>
                <a:schemeClr val="accent2"/>
              </a:solidFill>
              <a:latin typeface="Helvetica 75" panose="020B08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46977" y="1825540"/>
            <a:ext cx="108728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>
                <a:solidFill>
                  <a:schemeClr val="accent2"/>
                </a:solidFill>
                <a:latin typeface="Helvetica 55 Roman" panose="020B0604020202020204" pitchFamily="34" charset="0"/>
                <a:cs typeface="Helvetica" panose="020B0604020202020204" pitchFamily="34" charset="0"/>
              </a:rPr>
              <a:t>Durée : </a:t>
            </a:r>
          </a:p>
          <a:p>
            <a:endParaRPr lang="fr-FR" sz="240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Helvetica" panose="020B0604020202020204" pitchFamily="34" charset="0"/>
            </a:endParaRPr>
          </a:p>
          <a:p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Helvetica" panose="020B0604020202020204" pitchFamily="34" charset="0"/>
              </a:rPr>
              <a:t>Les droits du visuel générique ont une durée d’un an (à partir du 30/03/2015)</a:t>
            </a:r>
          </a:p>
          <a:p>
            <a:endParaRPr lang="fr-FR" sz="2400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>
                <a:solidFill>
                  <a:schemeClr val="accent2"/>
                </a:solidFill>
                <a:latin typeface="Helvetica 55 Roman" panose="020B0604020202020204" pitchFamily="34" charset="0"/>
                <a:cs typeface="Helvetica" panose="020B0604020202020204" pitchFamily="34" charset="0"/>
              </a:rPr>
              <a:t>Utilisation : </a:t>
            </a:r>
          </a:p>
          <a:p>
            <a:endParaRPr lang="fr-FR" sz="240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Helvetica" panose="020B0604020202020204" pitchFamily="34" charset="0"/>
            </a:endParaRPr>
          </a:p>
          <a:p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Helvetica" panose="020B0604020202020204" pitchFamily="34" charset="0"/>
              </a:rPr>
              <a:t>Le visuel peut être utilisé pour tous les supports 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Helvetica" panose="020B0604020202020204" pitchFamily="34" charset="0"/>
              </a:rPr>
              <a:t>print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Helvetica" panose="020B0604020202020204" pitchFamily="34" charset="0"/>
              </a:rPr>
              <a:t>et web </a:t>
            </a:r>
          </a:p>
          <a:p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Helvetica" panose="020B0604020202020204" pitchFamily="34" charset="0"/>
              </a:rPr>
              <a:t>(PDV, CLV, CLVD, affichage, presse, digital, réseaux sociaux)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996397" y="86627"/>
            <a:ext cx="8580953" cy="984250"/>
          </a:xfrm>
        </p:spPr>
        <p:txBody>
          <a:bodyPr/>
          <a:lstStyle/>
          <a:p>
            <a:r>
              <a:rPr lang="fr-FR" sz="3600" b="1" dirty="0" smtClean="0">
                <a:solidFill>
                  <a:schemeClr val="accent2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>Nouvelles règles à appliquer</a:t>
            </a:r>
            <a:endParaRPr lang="fr-FR" sz="3600" b="1" dirty="0">
              <a:solidFill>
                <a:schemeClr val="accent2"/>
              </a:solidFill>
              <a:latin typeface="Helvetica 75" panose="020B0804020202020204" pitchFamily="34" charset="0"/>
              <a:ea typeface="ＭＳ Ｐゴシック" charset="-128"/>
              <a:cs typeface="Helvetica" pitchFamily="34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343472" y="1988840"/>
            <a:ext cx="9505056" cy="4392488"/>
          </a:xfrm>
        </p:spPr>
        <p:txBody>
          <a:bodyPr>
            <a:normAutofit fontScale="92500" lnSpcReduction="20000"/>
          </a:bodyPr>
          <a:lstStyle/>
          <a:p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L’appellation est la suivante « La Fibre », avec des majuscules</a:t>
            </a:r>
          </a:p>
          <a:p>
            <a:pPr marL="0" indent="0">
              <a:buNone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Le logo lumineux n’existe plus et ne sera pas remplacé</a:t>
            </a:r>
          </a:p>
          <a:p>
            <a:pPr marL="0" indent="0">
              <a:buNone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Typo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Helvetica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 75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l’accroche</a:t>
            </a:r>
          </a:p>
          <a:p>
            <a:pPr marL="0" indent="0">
              <a:buNone/>
            </a:pPr>
            <a:endParaRPr lang="fr-FR" sz="240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Typo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H</a:t>
            </a:r>
            <a:r>
              <a:rPr lang="fr-FR" sz="2400" dirty="0" err="1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elvetica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55 </a:t>
            </a: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Roman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pour les body 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anose="020B0604020202020204" pitchFamily="34" charset="0"/>
              </a:rPr>
              <a:t>Bien veiller à utiliser le cadre et la découpe les plus pertinents en fonction de la situation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Helvetica 55 Roman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fr-FR" sz="2400" dirty="0">
              <a:latin typeface="Helvetica 55 Roman" panose="020B06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D00A49DB-C868-4349-B928-9F03E4DC9F30}" type="slidenum">
              <a:rPr lang="fr-FR" smtClean="0">
                <a:solidFill>
                  <a:srgbClr val="000000"/>
                </a:solidFill>
              </a:rPr>
              <a:pPr/>
              <a:t>16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789" y="2358728"/>
            <a:ext cx="1188025" cy="839884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8620630" y="2384769"/>
            <a:ext cx="1175185" cy="81384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8607788" y="2414291"/>
            <a:ext cx="1187792" cy="78432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3691" y="1585404"/>
            <a:ext cx="11554691" cy="37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endParaRPr lang="fr-FR" sz="2400" b="1" dirty="0" smtClean="0">
              <a:solidFill>
                <a:schemeClr val="accent2"/>
              </a:solidFill>
              <a:latin typeface="Helvetica 55 Roman" panose="020B0604020202020204" pitchFamily="34" charset="0"/>
              <a:ea typeface="ＭＳ Ｐゴシック" charset="0"/>
              <a:cs typeface="ヒラギノ角ゴ Pro W3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fr-FR" sz="2400" b="1" dirty="0" smtClean="0">
                <a:solidFill>
                  <a:schemeClr val="accent2"/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DO</a:t>
            </a:r>
            <a:endParaRPr lang="fr-FR" sz="2400" b="1" dirty="0">
              <a:solidFill>
                <a:schemeClr val="accent2"/>
              </a:solidFill>
              <a:latin typeface="Helvetica 55 Roman" panose="020B0604020202020204" pitchFamily="34" charset="0"/>
              <a:ea typeface="ＭＳ Ｐゴシック" charset="0"/>
              <a:cs typeface="ヒラギノ角ゴ Pro W3" charset="-128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fr-FR" sz="2400" b="1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  <a:p>
            <a:pPr marL="85725" indent="-8572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buFontTx/>
              <a:buChar char="-"/>
              <a:defRPr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ヒラギノ角ゴ Pro W3" charset="-128"/>
              </a:rPr>
              <a:t> Toutes les prises de parole doivent être validées </a:t>
            </a:r>
          </a:p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defRPr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ヒラギノ角ゴ Pro W3" charset="-128"/>
              </a:rPr>
              <a:t>par la Direction de la Communication France</a:t>
            </a:r>
          </a:p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defRPr/>
            </a:pPr>
            <a:endParaRPr lang="fr-FR" sz="2400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ヒラギノ角ゴ Pro W3" charset="-128"/>
            </a:endParaRPr>
          </a:p>
          <a:p>
            <a:pPr marL="85725" indent="-8572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buFontTx/>
              <a:buChar char="-"/>
              <a:defRPr/>
            </a:pPr>
            <a:r>
              <a:rPr lang="fr-FR" sz="24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ヒラギノ角ゴ Pro W3" charset="-128"/>
              </a:rPr>
              <a:t> Les masters doivent être respectés </a:t>
            </a:r>
            <a:endParaRPr lang="fr-FR" sz="240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ヒラギノ角ゴ Pro W3" charset="-128"/>
            </a:endParaRPr>
          </a:p>
          <a:p>
            <a:pPr marL="85725" indent="-8572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buFontTx/>
              <a:buChar char="-"/>
              <a:defRPr/>
            </a:pP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ヒラギノ角ゴ Pro W3" charset="-128"/>
            </a:endParaRPr>
          </a:p>
          <a:p>
            <a:endParaRPr lang="fr-FR" altLang="fr-FR" b="1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defRPr/>
            </a:pP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ea typeface="ＭＳ Ｐゴシック" charset="0"/>
              <a:cs typeface="ヒラギノ角ゴ Pro W3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2250" y="210257"/>
            <a:ext cx="8736542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3862">
              <a:defRPr/>
            </a:pPr>
            <a:r>
              <a:rPr lang="fr-FR" sz="3600" b="1" dirty="0">
                <a:solidFill>
                  <a:schemeClr val="accent2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>R</a:t>
            </a:r>
            <a:r>
              <a:rPr lang="fr-FR" sz="3600" b="1" dirty="0" smtClean="0">
                <a:solidFill>
                  <a:schemeClr val="accent2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>ègles </a:t>
            </a:r>
            <a:r>
              <a:rPr lang="fr-FR" sz="3600" b="1" dirty="0">
                <a:solidFill>
                  <a:schemeClr val="accent2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>d’utilisation du visuel Fibre générique</a:t>
            </a:r>
            <a:endParaRPr lang="fr-FR" sz="3600" b="1" dirty="0">
              <a:solidFill>
                <a:schemeClr val="accent2"/>
              </a:solidFill>
              <a:latin typeface="Helvetica 75" panose="020B0804020202020204" pitchFamily="34" charset="0"/>
              <a:cs typeface="Helvetica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406325" y="4678558"/>
            <a:ext cx="8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 : 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2C6AE11C-333D-404F-A3D2-835D1384AF7B}" type="slidenum">
              <a:rPr lang="fr-FR" smtClean="0">
                <a:solidFill>
                  <a:srgbClr val="000000"/>
                </a:solidFill>
              </a:rPr>
              <a:pPr/>
              <a:t>17</a:t>
            </a:fld>
            <a:endParaRPr lang="fr-FR">
              <a:solidFill>
                <a:srgbClr val="00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68" y="3133746"/>
            <a:ext cx="4585219" cy="34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2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2BB5CC83-287B-4BF5-85D7-6B1A29C82C3F" descr="CD7193E5-5F1D-4903-91BE-911136664E7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14" y="4155355"/>
            <a:ext cx="2638327" cy="197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1889" y="1367109"/>
            <a:ext cx="9205561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fr-FR" sz="2200" b="1" dirty="0">
                <a:solidFill>
                  <a:schemeClr val="accent2"/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DON’T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fr-FR" sz="220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ea typeface="ＭＳ Ｐゴシック" charset="0"/>
              <a:cs typeface="ヒラギノ角ゴ Pro W3" charset="-128"/>
            </a:endParaRPr>
          </a:p>
          <a:p>
            <a:pPr marL="85725" indent="-8572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buFontTx/>
              <a:buChar char="-"/>
              <a:defRPr/>
            </a:pPr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 </a:t>
            </a:r>
            <a:r>
              <a:rPr lang="fr-FR" sz="22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Ne </a:t>
            </a:r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pas apporter d’élément créatif </a:t>
            </a:r>
            <a:r>
              <a:rPr lang="fr-FR" sz="22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supplémentaire</a:t>
            </a:r>
            <a:endParaRPr lang="fr-FR" sz="220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ea typeface="ＭＳ Ｐゴシック" charset="0"/>
              <a:cs typeface="ヒラギノ角ゴ Pro W3" charset="-128"/>
            </a:endParaRPr>
          </a:p>
          <a:p>
            <a:pPr marL="85725" indent="-8572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buFontTx/>
              <a:buChar char="-"/>
              <a:defRPr/>
            </a:pPr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 </a:t>
            </a:r>
            <a:r>
              <a:rPr lang="fr-FR" sz="22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Ne </a:t>
            </a:r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pas </a:t>
            </a:r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ヒラギノ角ゴ Pro W3" charset="-128"/>
              </a:rPr>
              <a:t>modifier</a:t>
            </a:r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 la mise en page </a:t>
            </a:r>
            <a:r>
              <a:rPr lang="fr-FR" sz="22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d’origine</a:t>
            </a:r>
          </a:p>
          <a:p>
            <a:pPr marL="85725" indent="-8572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buFontTx/>
              <a:buChar char="-"/>
              <a:defRPr/>
            </a:pPr>
            <a:r>
              <a:rPr lang="fr-FR" sz="22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 Ne plus utiliser le logo La fibre </a:t>
            </a:r>
          </a:p>
          <a:p>
            <a:pPr marL="85725" indent="-8572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buFontTx/>
              <a:buChar char="-"/>
              <a:defRPr/>
            </a:pPr>
            <a:r>
              <a:rPr lang="fr-FR" sz="2200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ea typeface="ＭＳ Ｐゴシック" charset="0"/>
                <a:cs typeface="ヒラギノ角ゴ Pro W3" charset="-128"/>
              </a:rPr>
              <a:t> Ne pas utiliser la couleur orange pour le pop out lorsque qu’il n’y a qu’un seul pop out</a:t>
            </a:r>
          </a:p>
          <a:p>
            <a:pPr marL="85725" indent="-8572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buFontTx/>
              <a:buChar char="-"/>
              <a:defRPr/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ea typeface="ＭＳ Ｐゴシック" charset="0"/>
              <a:cs typeface="ヒラギノ角ゴ Pro W3" charset="-128"/>
            </a:endParaRPr>
          </a:p>
          <a:p>
            <a:pPr marL="85725" indent="-8572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  <a:buClr>
                <a:schemeClr val="tx2"/>
              </a:buClr>
              <a:buSzPct val="70000"/>
              <a:buFontTx/>
              <a:buChar char="-"/>
              <a:defRPr/>
            </a:pP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ea typeface="ＭＳ Ｐゴシック" charset="0"/>
              <a:cs typeface="ヒラギノ角ゴ Pro W3" charset="-128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2C6AE11C-333D-404F-A3D2-835D1384AF7B}" type="slidenum">
              <a:rPr lang="fr-FR" smtClean="0">
                <a:solidFill>
                  <a:srgbClr val="000000"/>
                </a:solidFill>
              </a:rPr>
              <a:pPr/>
              <a:t>18</a:t>
            </a:fld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02323" y="3636432"/>
            <a:ext cx="8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Ex: 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3026538" y="4200286"/>
            <a:ext cx="2609145" cy="19338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3026538" y="4180936"/>
            <a:ext cx="2630803" cy="19531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xplosion 1 13"/>
          <p:cNvSpPr/>
          <p:nvPr/>
        </p:nvSpPr>
        <p:spPr>
          <a:xfrm>
            <a:off x="4047713" y="4181532"/>
            <a:ext cx="864096" cy="670832"/>
          </a:xfrm>
          <a:prstGeom prst="irregularSeal1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166329" y="437062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FF6600"/>
                </a:solidFill>
              </a:rPr>
              <a:t>Promo</a:t>
            </a:r>
            <a:endParaRPr lang="fr-FR" dirty="0">
              <a:solidFill>
                <a:srgbClr val="FF66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5" t="74109" r="39624" b="16370"/>
          <a:stretch/>
        </p:blipFill>
        <p:spPr bwMode="auto">
          <a:xfrm>
            <a:off x="4871588" y="2739554"/>
            <a:ext cx="878408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323" y="4144760"/>
            <a:ext cx="2615477" cy="1965826"/>
          </a:xfrm>
          <a:prstGeom prst="rect">
            <a:avLst/>
          </a:prstGeom>
        </p:spPr>
      </p:pic>
      <p:cxnSp>
        <p:nvCxnSpPr>
          <p:cNvPr id="20" name="Connecteur droit 19"/>
          <p:cNvCxnSpPr/>
          <p:nvPr/>
        </p:nvCxnSpPr>
        <p:spPr>
          <a:xfrm>
            <a:off x="127724" y="4148563"/>
            <a:ext cx="2590076" cy="196202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140644" y="4200286"/>
            <a:ext cx="2479520" cy="19103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2129" y="4181533"/>
            <a:ext cx="2620371" cy="1956826"/>
          </a:xfrm>
          <a:prstGeom prst="rect">
            <a:avLst/>
          </a:prstGeom>
        </p:spPr>
      </p:pic>
      <p:cxnSp>
        <p:nvCxnSpPr>
          <p:cNvPr id="28" name="Connecteur droit 27"/>
          <p:cNvCxnSpPr/>
          <p:nvPr/>
        </p:nvCxnSpPr>
        <p:spPr>
          <a:xfrm>
            <a:off x="5969394" y="4208674"/>
            <a:ext cx="2603106" cy="192542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V="1">
            <a:off x="6007419" y="4208674"/>
            <a:ext cx="2565081" cy="192542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32051" y="4161645"/>
            <a:ext cx="2661359" cy="2001376"/>
          </a:xfrm>
          <a:prstGeom prst="rect">
            <a:avLst/>
          </a:prstGeom>
        </p:spPr>
      </p:pic>
      <p:cxnSp>
        <p:nvCxnSpPr>
          <p:cNvPr id="41" name="Connecteur droit 40"/>
          <p:cNvCxnSpPr/>
          <p:nvPr/>
        </p:nvCxnSpPr>
        <p:spPr>
          <a:xfrm>
            <a:off x="9053709" y="4237594"/>
            <a:ext cx="2603106" cy="192542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V="1">
            <a:off x="9091734" y="4237594"/>
            <a:ext cx="2565081" cy="192542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871588" y="2775784"/>
            <a:ext cx="878408" cy="3760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4871588" y="2775784"/>
            <a:ext cx="878408" cy="3339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20426" y="206941"/>
            <a:ext cx="10025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862">
              <a:defRPr/>
            </a:pPr>
            <a:r>
              <a:rPr lang="fr-FR" sz="3600" dirty="0" smtClean="0">
                <a:solidFill>
                  <a:schemeClr val="accent2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>Règles </a:t>
            </a:r>
            <a:r>
              <a:rPr lang="fr-FR" sz="3600" dirty="0">
                <a:solidFill>
                  <a:schemeClr val="accent2"/>
                </a:solidFill>
                <a:latin typeface="Helvetica 75" panose="020B0804020202020204" pitchFamily="34" charset="0"/>
                <a:ea typeface="ＭＳ Ｐゴシック" charset="-128"/>
                <a:cs typeface="Helvetica" pitchFamily="34" charset="0"/>
              </a:rPr>
              <a:t>d’utilisation du visuel Fibre générique</a:t>
            </a:r>
            <a:endParaRPr lang="fr-FR" sz="3600" dirty="0">
              <a:solidFill>
                <a:schemeClr val="accent2"/>
              </a:solidFill>
              <a:latin typeface="Helvetica 75" panose="020B0804020202020204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67339" y="222583"/>
            <a:ext cx="1037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accent2"/>
                </a:solidFill>
                <a:latin typeface="Helvetica 75" panose="020B0804020202020204" pitchFamily="34" charset="0"/>
                <a:cs typeface="Helvetica" panose="020B0604020202020204" pitchFamily="34" charset="0"/>
              </a:rPr>
              <a:t>C</a:t>
            </a:r>
            <a:r>
              <a:rPr lang="fr-FR" sz="3600" b="1" dirty="0" smtClean="0">
                <a:solidFill>
                  <a:schemeClr val="accent2"/>
                </a:solidFill>
                <a:latin typeface="Helvetica 75" panose="020B0804020202020204" pitchFamily="34" charset="0"/>
                <a:cs typeface="Helvetica" panose="020B0604020202020204" pitchFamily="34" charset="0"/>
              </a:rPr>
              <a:t>ommunication générique déclinaisons média</a:t>
            </a:r>
            <a:endParaRPr lang="en-US" sz="3600" b="1" dirty="0">
              <a:solidFill>
                <a:schemeClr val="accent2"/>
              </a:solidFill>
              <a:latin typeface="Helvetica 75" panose="020B08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78993" y="554200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Format abribus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25" y="2339439"/>
            <a:ext cx="4154890" cy="311648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0" y="3182587"/>
            <a:ext cx="1545433" cy="227333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95021" y="554200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4x3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11" y="3498350"/>
            <a:ext cx="5280766" cy="194232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898368" y="547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Format bandeau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5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2188326" y="2636913"/>
            <a:ext cx="7808912" cy="169197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28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24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20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18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Helvetica 35 Thin" charset="0"/>
              <a:buChar char="•"/>
              <a:defRPr sz="1800" b="0" i="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Helvetica 35 Thin" charset="0"/>
              <a:buChar char="•"/>
              <a:defRPr sz="2000">
                <a:solidFill>
                  <a:schemeClr val="tx1"/>
                </a:solidFill>
                <a:latin typeface="Helvetica 55 Roman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Helvetica 35 Thin" charset="0"/>
              <a:buChar char="•"/>
              <a:defRPr sz="2000">
                <a:solidFill>
                  <a:schemeClr val="tx1"/>
                </a:solidFill>
                <a:latin typeface="Helvetica 55 Roman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Helvetica 35 Thin" charset="0"/>
              <a:buChar char="•"/>
              <a:defRPr sz="2000">
                <a:solidFill>
                  <a:schemeClr val="tx1"/>
                </a:solidFill>
                <a:latin typeface="Helvetica 55 Roman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Helvetica 35 Thin" charset="0"/>
              <a:buChar char="•"/>
              <a:defRPr sz="2000">
                <a:solidFill>
                  <a:schemeClr val="tx1"/>
                </a:solidFill>
                <a:latin typeface="Helvetica 55 Roman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fr-FR" altLang="fr-FR" sz="2400" kern="0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Ce document vous donne accès à la nouvelle identité de la Fibre et a pour but de faciliter son utilisation sur vos différents supports de communication.</a:t>
            </a:r>
            <a:endParaRPr lang="fr-FR" altLang="fr-FR" sz="3600" kern="0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1B5E1A71-13B4-F348-B394-CED26BB13A93}" type="slidenum">
              <a:rPr lang="fr-FR" smtClean="0">
                <a:solidFill>
                  <a:srgbClr val="000000"/>
                </a:solidFill>
              </a:rPr>
              <a:pPr/>
              <a:t>2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54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09529" y="326618"/>
            <a:ext cx="86212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 smtClean="0">
                <a:solidFill>
                  <a:schemeClr val="accent2"/>
                </a:solidFill>
                <a:latin typeface="Helvetica 75" panose="020B0804020202020204" pitchFamily="34" charset="0"/>
                <a:cs typeface="Helvetica" panose="020B0604020202020204" pitchFamily="34" charset="0"/>
              </a:rPr>
              <a:t>Déclinaisons de supports de communication générique</a:t>
            </a:r>
            <a:endParaRPr lang="en-US" sz="2500" b="1" dirty="0">
              <a:solidFill>
                <a:schemeClr val="accent2"/>
              </a:solidFill>
              <a:latin typeface="Helvetica 75" panose="020B08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09529" y="632622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Format portrait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0473709" y="632622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Xfab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691619" y="632622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Format paysage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966" y="2622320"/>
            <a:ext cx="4702954" cy="35267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9" y="1919938"/>
            <a:ext cx="2992197" cy="4229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275" y="435660"/>
            <a:ext cx="2142214" cy="57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0538187" y="6358288"/>
            <a:ext cx="129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Xfab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1724" y="63523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Format portrait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88758" y="310384"/>
            <a:ext cx="87060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 smtClean="0">
                <a:solidFill>
                  <a:schemeClr val="accent2"/>
                </a:solidFill>
                <a:latin typeface="Helvetica 75" panose="020B0804020202020204" pitchFamily="34" charset="0"/>
                <a:cs typeface="Helvetica" panose="020B0604020202020204" pitchFamily="34" charset="0"/>
              </a:rPr>
              <a:t>Déclinaisons pour communication ouvertures villes </a:t>
            </a:r>
            <a:r>
              <a:rPr lang="fr-FR" sz="2500" dirty="0">
                <a:solidFill>
                  <a:schemeClr val="accent2"/>
                </a:solidFill>
                <a:latin typeface="Helvetica 75" panose="020B0804020202020204" pitchFamily="34" charset="0"/>
              </a:rPr>
              <a:t>V1</a:t>
            </a:r>
          </a:p>
          <a:p>
            <a:endParaRPr lang="en-US" sz="2500" b="1" dirty="0">
              <a:solidFill>
                <a:schemeClr val="accent2"/>
              </a:solidFill>
              <a:latin typeface="Helvetica 75" panose="020B08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866610" y="63523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Format paysage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00" y="2755566"/>
            <a:ext cx="4541944" cy="34059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1" y="2064124"/>
            <a:ext cx="2899029" cy="40974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031" y="598944"/>
            <a:ext cx="208568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76964" y="271240"/>
            <a:ext cx="8532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 smtClean="0">
                <a:solidFill>
                  <a:schemeClr val="accent2"/>
                </a:solidFill>
                <a:latin typeface="Helvetica 75" panose="020B0804020202020204" pitchFamily="34" charset="0"/>
                <a:cs typeface="Helvetica" panose="020B0604020202020204" pitchFamily="34" charset="0"/>
              </a:rPr>
              <a:t>Déclinaisons pour communication ouvertures villes V2</a:t>
            </a:r>
            <a:endParaRPr lang="en-US" sz="2500" b="1" dirty="0">
              <a:solidFill>
                <a:schemeClr val="accent2"/>
              </a:solidFill>
              <a:latin typeface="Helvetica 75" panose="020B08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0541593" y="6334009"/>
            <a:ext cx="129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Xfab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76964" y="633400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Format portrait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658883" y="633400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Format paysage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91" y="358373"/>
            <a:ext cx="2162334" cy="576703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80" y="2756582"/>
            <a:ext cx="4492405" cy="336882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6" y="1977004"/>
            <a:ext cx="2935105" cy="414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0278" y="-59212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chemeClr val="accent2"/>
                </a:solidFill>
                <a:latin typeface="Helvetica 75" panose="020B0804020202020204" pitchFamily="34" charset="0"/>
                <a:cs typeface="Helvetica" panose="020B0604020202020204" pitchFamily="34" charset="0"/>
              </a:rPr>
              <a:t>Couverture de la plaquette contrat</a:t>
            </a:r>
            <a:endParaRPr lang="fr-FR" sz="3600" b="1" dirty="0">
              <a:solidFill>
                <a:schemeClr val="accent2"/>
              </a:solidFill>
              <a:latin typeface="Helvetica 75" panose="020B08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D00A49DB-C868-4349-B928-9F03E4DC9F30}" type="slidenum">
              <a:rPr lang="fr-FR" smtClean="0">
                <a:solidFill>
                  <a:srgbClr val="000000"/>
                </a:solidFill>
              </a:rPr>
              <a:pPr/>
              <a:t>23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01" y="1278700"/>
            <a:ext cx="3350299" cy="473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2404" y="271564"/>
            <a:ext cx="10758714" cy="1507218"/>
          </a:xfrm>
        </p:spPr>
        <p:txBody>
          <a:bodyPr>
            <a:normAutofit fontScale="90000"/>
          </a:bodyPr>
          <a:lstStyle/>
          <a:p>
            <a:r>
              <a:rPr lang="fr-FR" altLang="fr-FR" sz="3600" dirty="0">
                <a:solidFill>
                  <a:schemeClr val="accent2"/>
                </a:solidFill>
                <a:latin typeface="Helvetica 75" panose="020B0804020202020204" pitchFamily="34" charset="0"/>
              </a:rPr>
              <a:t>Exemple de mise en situation </a:t>
            </a:r>
            <a:r>
              <a:rPr lang="fr-FR" altLang="fr-FR" sz="3600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de cette nouvelle identité sur </a:t>
            </a:r>
            <a:r>
              <a:rPr lang="fr-FR" altLang="fr-FR" sz="3600" dirty="0">
                <a:solidFill>
                  <a:schemeClr val="accent2"/>
                </a:solidFill>
                <a:latin typeface="Helvetica 75" panose="020B0804020202020204" pitchFamily="34" charset="0"/>
              </a:rPr>
              <a:t>un </a:t>
            </a:r>
            <a:r>
              <a:rPr lang="fr-FR" altLang="fr-FR" sz="3600" dirty="0" err="1" smtClean="0">
                <a:solidFill>
                  <a:schemeClr val="accent2"/>
                </a:solidFill>
                <a:latin typeface="Helvetica 75" panose="020B0804020202020204" pitchFamily="34" charset="0"/>
              </a:rPr>
              <a:t>leaflet</a:t>
            </a:r>
            <a:r>
              <a:rPr lang="fr-FR" altLang="fr-FR" sz="3600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 ou un mailing</a:t>
            </a:r>
            <a:br>
              <a:rPr lang="fr-FR" altLang="fr-FR" sz="3600" dirty="0" smtClean="0">
                <a:solidFill>
                  <a:schemeClr val="accent2"/>
                </a:solidFill>
                <a:latin typeface="Helvetica 75" panose="020B0804020202020204" pitchFamily="34" charset="0"/>
              </a:rPr>
            </a:br>
            <a:endParaRPr lang="fr-FR" sz="3600" dirty="0">
              <a:solidFill>
                <a:srgbClr val="FF0000"/>
              </a:solidFill>
              <a:latin typeface="Helvetica 75" panose="020B08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D00A49DB-C868-4349-B928-9F03E4DC9F30}" type="slidenum">
              <a:rPr lang="fr-FR" smtClean="0">
                <a:solidFill>
                  <a:srgbClr val="000000"/>
                </a:solidFill>
              </a:rPr>
              <a:pPr/>
              <a:t>24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1" r="3861" b="34667"/>
          <a:stretch/>
        </p:blipFill>
        <p:spPr>
          <a:xfrm>
            <a:off x="516870" y="2311400"/>
            <a:ext cx="10308131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ZoneTexte 4"/>
          <p:cNvSpPr txBox="1"/>
          <p:nvPr/>
        </p:nvSpPr>
        <p:spPr>
          <a:xfrm>
            <a:off x="207768" y="1594116"/>
            <a:ext cx="77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Helvetica" panose="020B0604020202020204" pitchFamily="34" charset="0"/>
              </a:rPr>
              <a:t>Verso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8706" y="-100437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Petit stand parapluie </a:t>
            </a:r>
            <a:endParaRPr lang="fr-FR" sz="3600" b="1" dirty="0">
              <a:solidFill>
                <a:schemeClr val="accent2"/>
              </a:solidFill>
              <a:latin typeface="Helvetica 75" panose="020B08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D00A49DB-C868-4349-B928-9F03E4DC9F30}" type="slidenum">
              <a:rPr lang="fr-FR" smtClean="0">
                <a:solidFill>
                  <a:srgbClr val="000000"/>
                </a:solidFill>
              </a:rPr>
              <a:pPr/>
              <a:t>25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t="8950" r="920" b="8858"/>
          <a:stretch/>
        </p:blipFill>
        <p:spPr>
          <a:xfrm>
            <a:off x="2184458" y="1051747"/>
            <a:ext cx="8064095" cy="50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99033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altLang="fr-FR" sz="3200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Merci</a:t>
            </a:r>
            <a:endParaRPr lang="fr-FR" altLang="fr-FR" sz="3200" dirty="0">
              <a:solidFill>
                <a:schemeClr val="accent2"/>
              </a:solidFill>
              <a:latin typeface="Helvetica 75" panose="020B08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22631" y="1645921"/>
            <a:ext cx="88047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L’ambition d’Orange est de faire vivre une expérience incomparable à nos clients.</a:t>
            </a: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Un des piliers majeurs de cette expérience est le réseau dont la Fibre est un des symboles les plus forts. </a:t>
            </a:r>
          </a:p>
          <a:p>
            <a:endParaRPr lang="fr-FR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  <a:p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Nous avons donc voulu créer une sorte de label qui appelle au questionnement des clients et devient un marqueur garant de la meilleure expérience possible, 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d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</a:rPr>
              <a:t>’une expérience incomparable. 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2631" y="366380"/>
            <a:ext cx="661912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50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>Pourquoi installer le 100% Fibre Orange ?</a:t>
            </a:r>
            <a:r>
              <a:rPr lang="fr-FR" sz="2500" dirty="0" smtClean="0">
                <a:latin typeface="Helvetica 75" panose="020B0804020202020204" pitchFamily="34" charset="0"/>
              </a:rPr>
              <a:t> </a:t>
            </a:r>
            <a:endParaRPr lang="fr-FR" sz="2500" dirty="0">
              <a:latin typeface="Helvetica 75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56757" y="996912"/>
            <a:ext cx="1610784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des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habitants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de 9 villes auront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accès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à la Fibre </a:t>
            </a: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Orange </a:t>
            </a: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d’ici fin 2016</a:t>
            </a: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37710" y="2244378"/>
            <a:ext cx="1629833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Ville 100% Fibre</a:t>
            </a:r>
          </a:p>
        </p:txBody>
      </p:sp>
      <p:sp>
        <p:nvSpPr>
          <p:cNvPr id="40" name="Flèche vers le bas 39"/>
          <p:cNvSpPr/>
          <p:nvPr/>
        </p:nvSpPr>
        <p:spPr>
          <a:xfrm>
            <a:off x="873657" y="2625303"/>
            <a:ext cx="613833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16191" y="3136821"/>
            <a:ext cx="1743372" cy="261671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Je suis </a:t>
            </a: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certain</a:t>
            </a: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d’avoir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/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immédiatement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accès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à la Fibre comme tous les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habitants de ma ville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sans avoir à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demander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mon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éventuelle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éligibilité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(en cours de déploiement à Caen, Brest,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Bayonne,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Montpellier, Lille,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Metz, Paris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, Lyon,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Nice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)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311520" y="996912"/>
            <a:ext cx="1608667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Fibre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optique de bout en bout (de la rue </a:t>
            </a: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jusque dans le </a:t>
            </a: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salon de l’abonné)</a:t>
            </a:r>
            <a:endParaRPr lang="fr-FR" sz="1100" b="1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b="1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297129" y="2244378"/>
            <a:ext cx="1629833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100%  performance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64165" y="996913"/>
            <a:ext cx="1610783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des clients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éligibles au meilleur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débit </a:t>
            </a: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annoncé </a:t>
            </a: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4256547" y="2244378"/>
            <a:ext cx="1627717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100%  </a:t>
            </a:r>
            <a:r>
              <a:rPr lang="fr-FR" sz="1000" kern="0" dirty="0" smtClean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éligibilité</a:t>
            </a:r>
            <a:endParaRPr lang="fr-FR" sz="1000" kern="0" dirty="0">
              <a:solidFill>
                <a:srgbClr val="FFFFFF"/>
              </a:solidFill>
              <a:latin typeface="Helvetica Light"/>
              <a:cs typeface="Helvetica Light"/>
              <a:sym typeface="Helvetica 35 Thin"/>
            </a:endParaRPr>
          </a:p>
        </p:txBody>
      </p:sp>
      <p:sp>
        <p:nvSpPr>
          <p:cNvPr id="68" name="Flèche vers le bas 67"/>
          <p:cNvSpPr/>
          <p:nvPr/>
        </p:nvSpPr>
        <p:spPr>
          <a:xfrm>
            <a:off x="2820626" y="2625303"/>
            <a:ext cx="613833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69" name="Flèche vers le bas 68"/>
          <p:cNvSpPr/>
          <p:nvPr/>
        </p:nvSpPr>
        <p:spPr>
          <a:xfrm>
            <a:off x="4767596" y="2625303"/>
            <a:ext cx="613833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218923" y="996912"/>
            <a:ext cx="1610784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Avec un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divertissement</a:t>
            </a:r>
          </a:p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 </a:t>
            </a: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sensations</a:t>
            </a: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128448" y="980728"/>
            <a:ext cx="1610784" cy="1123996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prêt pour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le futur</a:t>
            </a: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2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2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173684" y="996912"/>
            <a:ext cx="1610784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Avec une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installation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/découverte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 </a:t>
            </a: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accompagnée</a:t>
            </a: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6213850" y="2244375"/>
            <a:ext cx="1627716" cy="215900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9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100% Divertissement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8171151" y="2244378"/>
            <a:ext cx="1627716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100% Accompagné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10128450" y="2244378"/>
            <a:ext cx="1629833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100% futur </a:t>
            </a:r>
            <a:r>
              <a:rPr lang="fr-FR" sz="1000" kern="0" dirty="0" err="1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ready</a:t>
            </a:r>
            <a:endParaRPr lang="fr-FR" sz="1000" kern="0" dirty="0">
              <a:solidFill>
                <a:srgbClr val="FFFFFF"/>
              </a:solidFill>
              <a:latin typeface="Helvetica Light"/>
              <a:cs typeface="Helvetica Light"/>
              <a:sym typeface="Helvetica 35 Thin"/>
            </a:endParaRPr>
          </a:p>
        </p:txBody>
      </p:sp>
      <p:sp>
        <p:nvSpPr>
          <p:cNvPr id="103" name="Flèche vers le bas 102"/>
          <p:cNvSpPr/>
          <p:nvPr/>
        </p:nvSpPr>
        <p:spPr>
          <a:xfrm>
            <a:off x="6714565" y="2625303"/>
            <a:ext cx="613833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104" name="Flèche vers le bas 103"/>
          <p:cNvSpPr/>
          <p:nvPr/>
        </p:nvSpPr>
        <p:spPr>
          <a:xfrm>
            <a:off x="8661534" y="2625303"/>
            <a:ext cx="613833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106" name="Flèche vers le bas 105"/>
          <p:cNvSpPr/>
          <p:nvPr/>
        </p:nvSpPr>
        <p:spPr>
          <a:xfrm>
            <a:off x="10608504" y="2625303"/>
            <a:ext cx="613833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304074" y="3136821"/>
            <a:ext cx="1743372" cy="261671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Je dispose </a:t>
            </a: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du</a:t>
            </a: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meilleur débit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aussi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bien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pour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télécharger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(</a:t>
            </a:r>
            <a:r>
              <a:rPr lang="fr-FR" sz="1100" kern="0" dirty="0" err="1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download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)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que pour émettre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(</a:t>
            </a:r>
            <a:r>
              <a:rPr lang="fr-FR" sz="1100" kern="0" dirty="0" err="1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upload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) tout ce qui me tient à cœur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/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+ meilleure latence</a:t>
            </a: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/</a:t>
            </a:r>
          </a:p>
          <a:p>
            <a:pPr algn="ctr" latinLnBrk="1" hangingPunct="0">
              <a:defRPr/>
            </a:pPr>
            <a:r>
              <a:rPr lang="fr-FR" sz="1100" kern="0" dirty="0" err="1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ping</a:t>
            </a: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/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pour les </a:t>
            </a:r>
            <a:r>
              <a:rPr lang="fr-FR" sz="1100" kern="0" dirty="0" err="1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Gamers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191955" y="3136821"/>
            <a:ext cx="1743372" cy="2616713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Je peux avoir accès au </a:t>
            </a: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meilleur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débit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actuel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de la Fibre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(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 Giga) sans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aucune barrière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d’éligibilité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pour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profiter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encore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davantage de </a:t>
            </a: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la Fibre</a:t>
            </a: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079835" y="3136821"/>
            <a:ext cx="1743372" cy="2578241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J’ai accès à </a:t>
            </a: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une</a:t>
            </a: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nouvelle </a:t>
            </a:r>
            <a:endParaRPr lang="fr-FR" sz="10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dimension de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divertissement et de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sensations (images,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sons et jeux (</a:t>
            </a:r>
            <a:r>
              <a:rPr lang="fr-FR" sz="1000" kern="0" dirty="0" err="1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ping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)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encore plus 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réalistes,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instantanéité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,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simultanéité et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interactivité plus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err="1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bluffante</a:t>
            </a: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 </a:t>
            </a:r>
            <a:endParaRPr lang="fr-FR" sz="10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que jamais, accès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immédiat à une multitude de vidéos, films,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séries 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HD</a:t>
            </a: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)</a:t>
            </a:r>
          </a:p>
          <a:p>
            <a:pPr algn="ctr" latinLnBrk="1" hangingPunct="0">
              <a:lnSpc>
                <a:spcPts val="300"/>
              </a:lnSpc>
              <a:defRPr/>
            </a:pP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967716" y="3136818"/>
            <a:ext cx="1920213" cy="253207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Je bénéficie d’un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accompagnement de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 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à Z  pour l’installation </a:t>
            </a: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/</a:t>
            </a: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 la découverte 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de tout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ce 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que je peux faire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avec 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la Fibre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(</a:t>
            </a: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rendez-vous 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le samedi, 100% prêt à l’emploi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sans 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paramétrage test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et configuration  de la </a:t>
            </a: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prise </a:t>
            </a: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en main des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devices connectés de la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maison, découverte des </a:t>
            </a:r>
            <a:b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0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fonctionnalités avec un </a:t>
            </a:r>
            <a:endParaRPr lang="fr-FR" sz="10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r>
              <a:rPr lang="fr-FR" sz="10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expert ) </a:t>
            </a:r>
          </a:p>
          <a:p>
            <a:pPr algn="ctr" latinLnBrk="1" hangingPunct="0">
              <a:defRPr/>
            </a:pPr>
            <a:endParaRPr lang="fr-FR" sz="95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0032439" y="3221457"/>
            <a:ext cx="1743372" cy="234227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 pitchFamily="34" charset="0"/>
              </a:rPr>
              <a:t>Je suis dès aujourd'hui au top des </a:t>
            </a:r>
          </a:p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 pitchFamily="34" charset="0"/>
              </a:rPr>
              <a:t>technos et je le suis </a:t>
            </a:r>
          </a:p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 pitchFamily="34" charset="0"/>
              </a:rPr>
              <a:t>pour longtemps : </a:t>
            </a:r>
            <a:b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 pitchFamily="34" charset="0"/>
              </a:rPr>
            </a:b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 pitchFamily="34" charset="0"/>
              </a:rPr>
              <a:t>écrans et streaming 4K, </a:t>
            </a:r>
            <a:b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 pitchFamily="34" charset="0"/>
              </a:rPr>
            </a:b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 pitchFamily="34" charset="0"/>
              </a:rPr>
              <a:t>son UHT, caméras </a:t>
            </a:r>
          </a:p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 pitchFamily="34" charset="0"/>
              </a:rPr>
              <a:t>360°…</a:t>
            </a:r>
          </a:p>
          <a:p>
            <a:pPr algn="ctr" fontAlgn="base" latinLnBrk="1" hangingPunct="0">
              <a:lnSpc>
                <a:spcPts val="5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 pitchFamily="34" charset="0"/>
            </a:endParaRPr>
          </a:p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 pitchFamily="34" charset="0"/>
            </a:endParaRPr>
          </a:p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 pitchFamily="34" charset="0"/>
            </a:endParaRPr>
          </a:p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 pitchFamily="34" charset="0"/>
            </a:endParaRPr>
          </a:p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 pitchFamily="34" charset="0"/>
            </a:endParaRPr>
          </a:p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 pitchFamily="34" charset="0"/>
            </a:endParaRPr>
          </a:p>
          <a:p>
            <a:pPr algn="ctr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100" kern="0" dirty="0" smtClean="0">
              <a:solidFill>
                <a:srgbClr val="000000"/>
              </a:solidFill>
              <a:latin typeface="Helvetica 35 Thin"/>
              <a:cs typeface="Arial" pitchFamily="34" charset="0"/>
              <a:sym typeface="Helvetica 35 Thin" pitchFamily="34" charset="0"/>
            </a:endParaRPr>
          </a:p>
        </p:txBody>
      </p:sp>
      <p:sp>
        <p:nvSpPr>
          <p:cNvPr id="29" name="Rectangle 1"/>
          <p:cNvSpPr txBox="1">
            <a:spLocks noChangeArrowheads="1"/>
          </p:cNvSpPr>
          <p:nvPr/>
        </p:nvSpPr>
        <p:spPr bwMode="auto">
          <a:xfrm>
            <a:off x="437323" y="116635"/>
            <a:ext cx="103632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  <a:t>Le 100% Fibre Orange, c’est bien plus que les villes 100% Fibre</a:t>
            </a:r>
            <a:br>
              <a:rPr 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</a:br>
            <a:r>
              <a:rPr 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</a:br>
            <a:r>
              <a:rPr 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</a:br>
            <a:r>
              <a:rPr lang="fr-FR" alt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alt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</a:br>
            <a:r>
              <a:rPr lang="fr-FR" sz="2000" kern="0" dirty="0" smtClean="0">
                <a:solidFill>
                  <a:srgbClr val="0000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  <a:t> </a:t>
            </a:r>
            <a:r>
              <a:rPr 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000" kern="0" dirty="0" smtClean="0">
                <a:solidFill>
                  <a:srgbClr val="FF7F00"/>
                </a:solidFill>
                <a:latin typeface="Helvetica 45 Light" pitchFamily="34" charset="0"/>
                <a:ea typeface="+mj-ea"/>
                <a:cs typeface="+mj-cs"/>
                <a:sym typeface="Helvetica Neue Light"/>
              </a:rPr>
            </a:br>
            <a:endParaRPr lang="fr-FR" sz="2000" kern="0" dirty="0" smtClean="0">
              <a:solidFill>
                <a:srgbClr val="FF7F00"/>
              </a:solidFill>
              <a:latin typeface="Helvetica 45 Light" pitchFamily="34" charset="0"/>
              <a:ea typeface="+mj-ea"/>
              <a:cs typeface="+mj-cs"/>
              <a:sym typeface="Helvetica Neue Ligh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1"/>
          <p:cNvSpPr>
            <a:spLocks noGrp="1" noChangeArrowheads="1"/>
          </p:cNvSpPr>
          <p:nvPr>
            <p:ph type="title"/>
          </p:nvPr>
        </p:nvSpPr>
        <p:spPr>
          <a:xfrm>
            <a:off x="1020428" y="110840"/>
            <a:ext cx="7320007" cy="582788"/>
          </a:xfr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fr-FR" sz="2500" kern="1200" dirty="0" smtClean="0">
                <a:latin typeface="Helvetica 75" panose="020B0804020202020204" pitchFamily="34" charset="0"/>
              </a:rPr>
              <a:t>Notre parti pris</a:t>
            </a:r>
            <a:endParaRPr lang="fr-FR" sz="2500" kern="1200" dirty="0">
              <a:latin typeface="Helvetica 75" panose="020B0804020202020204" pitchFamily="34" charset="0"/>
            </a:endParaRPr>
          </a:p>
        </p:txBody>
      </p:sp>
      <p:sp>
        <p:nvSpPr>
          <p:cNvPr id="174083" name="ZoneTexte 2"/>
          <p:cNvSpPr txBox="1">
            <a:spLocks noChangeArrowheads="1"/>
          </p:cNvSpPr>
          <p:nvPr/>
        </p:nvSpPr>
        <p:spPr bwMode="auto">
          <a:xfrm>
            <a:off x="953052" y="1688450"/>
            <a:ext cx="10221879" cy="361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Même si le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100% Fibre ne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se réduit pas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à une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seule preuve, chacune d’entre elles peut nourrir la promesse globale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itchFamily="34" charset="0"/>
              <a:sym typeface="Gill Sans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itchFamily="34" charset="0"/>
              <a:sym typeface="Gill Sans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fr-FR" dirty="0" smtClean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itchFamily="34" charset="0"/>
              <a:sym typeface="Gill Sans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Afin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d’en faciliter la compréhension et l’appropriation par plus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le grand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nombre, nous allons nous servir des différentes preuves comme marqueurs individualisés en fonction des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différents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Helvetica 55 Roman" panose="020B0604020202020204" pitchFamily="34" charset="0"/>
                <a:cs typeface="Arial" pitchFamily="34" charset="0"/>
                <a:sym typeface="Gill Sans"/>
              </a:rPr>
              <a:t>frames de la nouvelle identité.</a:t>
            </a:r>
          </a:p>
          <a:p>
            <a:pPr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itchFamily="34" charset="0"/>
              <a:sym typeface="Gill Sans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itchFamily="34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itchFamily="34" charset="0"/>
              <a:sym typeface="Gill Sans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fr-FR" dirty="0">
              <a:solidFill>
                <a:schemeClr val="bg1">
                  <a:lumMod val="50000"/>
                </a:schemeClr>
              </a:solidFill>
              <a:latin typeface="Helvetica 55 Roman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18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 21" descr="motif_service.jpg"/>
          <p:cNvPicPr>
            <a:picLocks noChangeAspect="1"/>
          </p:cNvPicPr>
          <p:nvPr/>
        </p:nvPicPr>
        <p:blipFill>
          <a:blip r:embed="rId2" cstate="print"/>
          <a:srcRect t="12595"/>
          <a:stretch>
            <a:fillRect/>
          </a:stretch>
        </p:blipFill>
        <p:spPr bwMode="auto">
          <a:xfrm>
            <a:off x="7464152" y="5417132"/>
            <a:ext cx="1512168" cy="126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Image 16" descr="motif_divertissement.jpg"/>
          <p:cNvPicPr>
            <a:picLocks noChangeAspect="1"/>
          </p:cNvPicPr>
          <p:nvPr/>
        </p:nvPicPr>
        <p:blipFill>
          <a:blip r:embed="rId3" cstate="print"/>
          <a:srcRect t="10864"/>
          <a:stretch>
            <a:fillRect/>
          </a:stretch>
        </p:blipFill>
        <p:spPr bwMode="auto">
          <a:xfrm>
            <a:off x="6096000" y="5403278"/>
            <a:ext cx="1510582" cy="134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1791568" y="1525943"/>
            <a:ext cx="1208088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des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habitants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de 9 villes auront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accès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à la Fibre Orange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d’ici fin 2016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777282" y="2773409"/>
            <a:ext cx="1222375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55 Roman" panose="020B0604020202020204" pitchFamily="34" charset="0"/>
                <a:cs typeface="Helvetica Light"/>
                <a:sym typeface="Helvetica 35 Thin"/>
              </a:rPr>
              <a:t>Ville 100% Fibre</a:t>
            </a:r>
          </a:p>
        </p:txBody>
      </p:sp>
      <p:sp>
        <p:nvSpPr>
          <p:cNvPr id="40" name="Flèche vers le bas 39"/>
          <p:cNvSpPr/>
          <p:nvPr/>
        </p:nvSpPr>
        <p:spPr>
          <a:xfrm>
            <a:off x="2179242" y="3154334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257639" y="1525943"/>
            <a:ext cx="1206500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Fibre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optique de bout en bout (de la rue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jusque dans le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salon de l’abonné</a:t>
            </a:r>
            <a:r>
              <a:rPr lang="fr-FR" sz="1100" kern="0" dirty="0" smtClean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)</a:t>
            </a:r>
          </a:p>
          <a:p>
            <a:pPr algn="ctr" latinLnBrk="1" hangingPunct="0">
              <a:defRPr/>
            </a:pPr>
            <a:endParaRPr lang="fr-FR" sz="1100" b="1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246846" y="2773409"/>
            <a:ext cx="1222375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55 Roman" panose="020B0604020202020204" pitchFamily="34" charset="0"/>
                <a:cs typeface="Helvetica Light"/>
                <a:sym typeface="Helvetica 35 Thin"/>
              </a:rPr>
              <a:t>100%  performance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722123" y="1569504"/>
            <a:ext cx="1208087" cy="1062441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600" b="1" i="1" kern="0" dirty="0">
                <a:solidFill>
                  <a:srgbClr val="FF0000"/>
                </a:solidFill>
                <a:latin typeface="Helvetica 35 Thin"/>
                <a:cs typeface="Arial" pitchFamily="34" charset="0"/>
                <a:sym typeface="Helvetica 35 Thin"/>
              </a:rPr>
              <a:t>Preuve à </a:t>
            </a:r>
          </a:p>
          <a:p>
            <a:pPr algn="ctr" latinLnBrk="1" hangingPunct="0">
              <a:defRPr/>
            </a:pPr>
            <a:r>
              <a:rPr lang="fr-FR" sz="1600" b="1" i="1" kern="0" dirty="0">
                <a:solidFill>
                  <a:srgbClr val="FF0000"/>
                </a:solidFill>
                <a:latin typeface="Helvetica 35 Thin"/>
                <a:cs typeface="Arial" pitchFamily="34" charset="0"/>
                <a:sym typeface="Helvetica 35 Thin"/>
              </a:rPr>
              <a:t>travailler </a:t>
            </a:r>
          </a:p>
          <a:p>
            <a:pPr algn="ctr" latinLnBrk="1" hangingPunct="0">
              <a:defRPr/>
            </a:pPr>
            <a:r>
              <a:rPr lang="fr-FR" sz="1600" b="1" i="1" kern="0" dirty="0">
                <a:solidFill>
                  <a:srgbClr val="FF0000"/>
                </a:solidFill>
                <a:latin typeface="Helvetica 35 Thin"/>
                <a:cs typeface="Arial" pitchFamily="34" charset="0"/>
                <a:sym typeface="Helvetica 35 Thin"/>
              </a:rPr>
              <a:t>sur la </a:t>
            </a:r>
          </a:p>
          <a:p>
            <a:pPr algn="ctr" latinLnBrk="1" hangingPunct="0">
              <a:defRPr/>
            </a:pPr>
            <a:r>
              <a:rPr lang="fr-FR" sz="1600" b="1" i="1" kern="0" dirty="0">
                <a:solidFill>
                  <a:srgbClr val="FF0000"/>
                </a:solidFill>
                <a:latin typeface="Helvetica 35 Thin"/>
                <a:cs typeface="Arial" pitchFamily="34" charset="0"/>
                <a:sym typeface="Helvetica 35 Thin"/>
              </a:rPr>
              <a:t>simultanéité</a:t>
            </a:r>
            <a:endParaRPr lang="fr-FR" sz="1050" i="1" kern="0" dirty="0">
              <a:solidFill>
                <a:srgbClr val="FF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4716409" y="2773409"/>
            <a:ext cx="1220788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55 Roman" panose="020B0604020202020204" pitchFamily="34" charset="0"/>
                <a:cs typeface="Helvetica Light"/>
                <a:sym typeface="Helvetica 35 Thin"/>
              </a:rPr>
              <a:t>100% </a:t>
            </a:r>
            <a:r>
              <a:rPr lang="fr-FR" sz="1000" kern="0" dirty="0" smtClean="0">
                <a:solidFill>
                  <a:srgbClr val="FFFFFF"/>
                </a:solidFill>
                <a:latin typeface="Helvetica 55 Roman" panose="020B0604020202020204" pitchFamily="34" charset="0"/>
                <a:cs typeface="Helvetica Light"/>
                <a:sym typeface="Helvetica 35 Thin"/>
              </a:rPr>
              <a:t>simultanéité</a:t>
            </a:r>
            <a:endParaRPr lang="fr-FR" sz="1000" kern="0" dirty="0">
              <a:solidFill>
                <a:srgbClr val="FFFFFF"/>
              </a:solidFill>
              <a:latin typeface="Helvetica 55 Roman" panose="020B0604020202020204" pitchFamily="34" charset="0"/>
              <a:cs typeface="Helvetica Light"/>
              <a:sym typeface="Helvetica 35 Thin"/>
            </a:endParaRPr>
          </a:p>
        </p:txBody>
      </p:sp>
      <p:sp>
        <p:nvSpPr>
          <p:cNvPr id="68" name="Flèche vers le bas 67"/>
          <p:cNvSpPr/>
          <p:nvPr/>
        </p:nvSpPr>
        <p:spPr>
          <a:xfrm>
            <a:off x="3639469" y="3154334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69" name="Flèche vers le bas 68"/>
          <p:cNvSpPr/>
          <p:nvPr/>
        </p:nvSpPr>
        <p:spPr>
          <a:xfrm>
            <a:off x="5099696" y="3154334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188192" y="1525943"/>
            <a:ext cx="1208088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Avec un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divertissement</a:t>
            </a:r>
          </a:p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 sensations</a:t>
            </a: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120336" y="1509761"/>
            <a:ext cx="1208088" cy="1123996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 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prêt pour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le futur</a:t>
            </a: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2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2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654263" y="1525943"/>
            <a:ext cx="1208088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Avec une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installation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/découverte </a:t>
            </a:r>
            <a:b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</a:b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accompagnée</a:t>
            </a: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6184387" y="2773408"/>
            <a:ext cx="1220787" cy="215900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900" kern="0" dirty="0">
                <a:solidFill>
                  <a:srgbClr val="FFFFFF"/>
                </a:solidFill>
                <a:latin typeface="Helvetica 55 Roman" panose="020B0604020202020204" pitchFamily="34" charset="0"/>
                <a:cs typeface="Helvetica Light"/>
                <a:sym typeface="Helvetica 35 Thin"/>
              </a:rPr>
              <a:t>100% Divertissement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7652363" y="2773409"/>
            <a:ext cx="1220787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55 Roman" panose="020B0604020202020204" pitchFamily="34" charset="0"/>
                <a:cs typeface="Helvetica Light"/>
                <a:sym typeface="Helvetica 35 Thin"/>
              </a:rPr>
              <a:t>100% Accompagné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9120337" y="2773409"/>
            <a:ext cx="1222375" cy="231775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1000" kern="0" dirty="0">
                <a:solidFill>
                  <a:srgbClr val="FFFFFF"/>
                </a:solidFill>
                <a:latin typeface="Helvetica 55 Roman" panose="020B0604020202020204" pitchFamily="34" charset="0"/>
                <a:cs typeface="Helvetica Light"/>
                <a:sym typeface="Helvetica 35 Thin"/>
              </a:rPr>
              <a:t>100% futur </a:t>
            </a:r>
            <a:r>
              <a:rPr lang="fr-FR" sz="1000" kern="0" dirty="0" err="1">
                <a:solidFill>
                  <a:srgbClr val="FFFFFF"/>
                </a:solidFill>
                <a:latin typeface="Helvetica 55 Roman" panose="020B0604020202020204" pitchFamily="34" charset="0"/>
                <a:cs typeface="Helvetica Light"/>
                <a:sym typeface="Helvetica 35 Thin"/>
              </a:rPr>
              <a:t>ready</a:t>
            </a:r>
            <a:endParaRPr lang="fr-FR" sz="1000" kern="0" dirty="0">
              <a:solidFill>
                <a:srgbClr val="FFFFFF"/>
              </a:solidFill>
              <a:latin typeface="Helvetica 55 Roman" panose="020B0604020202020204" pitchFamily="34" charset="0"/>
              <a:cs typeface="Helvetica Light"/>
              <a:sym typeface="Helvetica 35 Thin"/>
            </a:endParaRPr>
          </a:p>
        </p:txBody>
      </p:sp>
      <p:sp>
        <p:nvSpPr>
          <p:cNvPr id="103" name="Flèche vers le bas 102"/>
          <p:cNvSpPr/>
          <p:nvPr/>
        </p:nvSpPr>
        <p:spPr>
          <a:xfrm>
            <a:off x="6559923" y="3154334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104" name="Flèche vers le bas 103"/>
          <p:cNvSpPr/>
          <p:nvPr/>
        </p:nvSpPr>
        <p:spPr>
          <a:xfrm>
            <a:off x="8020150" y="3154334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106" name="Flèche vers le bas 105"/>
          <p:cNvSpPr/>
          <p:nvPr/>
        </p:nvSpPr>
        <p:spPr>
          <a:xfrm>
            <a:off x="9480377" y="3154334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29" name="Rectangle 1"/>
          <p:cNvSpPr txBox="1">
            <a:spLocks noChangeArrowheads="1"/>
          </p:cNvSpPr>
          <p:nvPr/>
        </p:nvSpPr>
        <p:spPr bwMode="auto">
          <a:xfrm>
            <a:off x="1750915" y="725126"/>
            <a:ext cx="8748464" cy="1037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600" kern="0" dirty="0" smtClean="0">
                <a:solidFill>
                  <a:srgbClr val="FF7F00"/>
                </a:solidFill>
                <a:latin typeface="Helvetica 55 Roman" panose="020B0604020202020204" pitchFamily="34" charset="0"/>
                <a:ea typeface="+mj-ea"/>
                <a:cs typeface="+mj-cs"/>
                <a:sym typeface="Helvetica Neue Light"/>
              </a:rPr>
              <a:t>Les univers (frames et pop out) pourront varier en fonction du contexte et des objectifs.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600" kern="0" dirty="0" smtClean="0">
                <a:solidFill>
                  <a:srgbClr val="FF7F00"/>
                </a:solidFill>
                <a:latin typeface="Helvetica 55 Roman" panose="020B0604020202020204" pitchFamily="34" charset="0"/>
                <a:ea typeface="+mj-ea"/>
                <a:cs typeface="+mj-cs"/>
                <a:sym typeface="Helvetica Neue Light"/>
              </a:rPr>
              <a:t>En voici une illustration possible</a:t>
            </a:r>
            <a:r>
              <a:rPr 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r>
              <a:rPr 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r>
              <a:rPr 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r>
              <a:rPr lang="fr-FR" alt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alt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r>
              <a:rPr lang="fr-FR" sz="2000" b="1" kern="0" dirty="0" smtClean="0">
                <a:solidFill>
                  <a:srgbClr val="0000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> </a:t>
            </a:r>
            <a:r>
              <a:rPr 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000" b="1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endParaRPr lang="fr-FR" sz="2000" b="1" kern="0" dirty="0">
              <a:solidFill>
                <a:srgbClr val="FF7F00"/>
              </a:solidFill>
              <a:latin typeface="Helvetica 75" panose="020B0804020202020204" pitchFamily="34" charset="0"/>
              <a:ea typeface="+mj-ea"/>
              <a:cs typeface="+mj-cs"/>
              <a:sym typeface="Helvetica Neue Light"/>
            </a:endParaRPr>
          </a:p>
        </p:txBody>
      </p:sp>
      <p:pic>
        <p:nvPicPr>
          <p:cNvPr id="28" name="Image 10" descr="cadres_re¦üseau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5520" y="3847383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Image 20" descr="motif_re¦üseau.jpg"/>
          <p:cNvPicPr>
            <a:picLocks noChangeAspect="1"/>
          </p:cNvPicPr>
          <p:nvPr/>
        </p:nvPicPr>
        <p:blipFill>
          <a:blip r:embed="rId5" cstate="print"/>
          <a:srcRect t="12046"/>
          <a:stretch>
            <a:fillRect/>
          </a:stretch>
        </p:blipFill>
        <p:spPr bwMode="auto">
          <a:xfrm>
            <a:off x="1559497" y="5389423"/>
            <a:ext cx="1464767" cy="128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ZoneTexte 31"/>
          <p:cNvSpPr txBox="1"/>
          <p:nvPr/>
        </p:nvSpPr>
        <p:spPr>
          <a:xfrm>
            <a:off x="1981919" y="4253684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Tech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750915" y="5648471"/>
            <a:ext cx="10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Ville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sp>
        <p:nvSpPr>
          <p:cNvPr id="34" name="Flèche vers le bas 33"/>
          <p:cNvSpPr/>
          <p:nvPr/>
        </p:nvSpPr>
        <p:spPr>
          <a:xfrm>
            <a:off x="2135561" y="4948389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35" name="Flèche vers le bas 34"/>
          <p:cNvSpPr/>
          <p:nvPr/>
        </p:nvSpPr>
        <p:spPr>
          <a:xfrm>
            <a:off x="3595788" y="4948389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36" name="Flèche vers le bas 35"/>
          <p:cNvSpPr/>
          <p:nvPr/>
        </p:nvSpPr>
        <p:spPr>
          <a:xfrm>
            <a:off x="5056015" y="4948389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37" name="Flèche vers le bas 36"/>
          <p:cNvSpPr/>
          <p:nvPr/>
        </p:nvSpPr>
        <p:spPr>
          <a:xfrm>
            <a:off x="6516242" y="4948389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38" name="Flèche vers le bas 37"/>
          <p:cNvSpPr/>
          <p:nvPr/>
        </p:nvSpPr>
        <p:spPr>
          <a:xfrm>
            <a:off x="7976469" y="4948389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39" name="Flèche vers le bas 38"/>
          <p:cNvSpPr/>
          <p:nvPr/>
        </p:nvSpPr>
        <p:spPr>
          <a:xfrm>
            <a:off x="9436696" y="4948389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275227" y="5696995"/>
            <a:ext cx="115212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050" b="1" dirty="0" smtClean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Les passions,</a:t>
            </a:r>
            <a:endParaRPr lang="fr-FR" sz="1050" b="1" dirty="0">
              <a:solidFill>
                <a:srgbClr val="000000"/>
              </a:solidFill>
              <a:latin typeface="Helvetica 75" panose="020B0804020202020204" pitchFamily="34" charset="0"/>
              <a:cs typeface="Arial" charset="0"/>
            </a:endParaRP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pic>
        <p:nvPicPr>
          <p:cNvPr id="46" name="Image 10" descr="cadres_re¦üseau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9696" y="3847383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Image 20" descr="motif_re¦üseau.jpg"/>
          <p:cNvPicPr>
            <a:picLocks noChangeAspect="1"/>
          </p:cNvPicPr>
          <p:nvPr/>
        </p:nvPicPr>
        <p:blipFill>
          <a:blip r:embed="rId5" cstate="print"/>
          <a:srcRect t="11100"/>
          <a:stretch>
            <a:fillRect/>
          </a:stretch>
        </p:blipFill>
        <p:spPr bwMode="auto">
          <a:xfrm>
            <a:off x="3191074" y="5375569"/>
            <a:ext cx="1464767" cy="130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ZoneTexte 50"/>
          <p:cNvSpPr txBox="1"/>
          <p:nvPr/>
        </p:nvSpPr>
        <p:spPr>
          <a:xfrm>
            <a:off x="3570733" y="4254552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Tech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3402275" y="5658096"/>
            <a:ext cx="10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L</a:t>
            </a:r>
            <a:r>
              <a:rPr lang="fr-FR" sz="1200" b="1" dirty="0" smtClean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a Fibre,</a:t>
            </a:r>
            <a:endParaRPr lang="fr-FR" sz="1200" b="1" dirty="0">
              <a:solidFill>
                <a:srgbClr val="000000"/>
              </a:solidFill>
              <a:latin typeface="Helvetica 75" panose="020B0804020202020204" pitchFamily="34" charset="0"/>
              <a:cs typeface="Arial" charset="0"/>
            </a:endParaRP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pic>
        <p:nvPicPr>
          <p:cNvPr id="53" name="Image 6" descr="cadres_divertissement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0016" y="3847383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ZoneTexte 57"/>
          <p:cNvSpPr txBox="1"/>
          <p:nvPr/>
        </p:nvSpPr>
        <p:spPr>
          <a:xfrm>
            <a:off x="6471022" y="4244682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Fun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7679866" y="5669639"/>
            <a:ext cx="10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1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Le </a:t>
            </a:r>
            <a:r>
              <a:rPr lang="fr-FR" sz="1100" b="1" dirty="0" smtClean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service,</a:t>
            </a:r>
            <a:endParaRPr lang="fr-FR" sz="1100" b="1" dirty="0">
              <a:solidFill>
                <a:srgbClr val="000000"/>
              </a:solidFill>
              <a:latin typeface="Helvetica 75" panose="020B0804020202020204" pitchFamily="34" charset="0"/>
              <a:cs typeface="Arial" charset="0"/>
            </a:endParaRP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pic>
        <p:nvPicPr>
          <p:cNvPr id="61" name="Image 7" descr="cadres_famille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43723" y="3847383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Image 17" descr="motif_famille.jpg"/>
          <p:cNvPicPr>
            <a:picLocks noChangeAspect="1"/>
          </p:cNvPicPr>
          <p:nvPr/>
        </p:nvPicPr>
        <p:blipFill>
          <a:blip r:embed="rId8" cstate="print"/>
          <a:srcRect t="9183" b="6580"/>
          <a:stretch>
            <a:fillRect/>
          </a:stretch>
        </p:blipFill>
        <p:spPr bwMode="auto">
          <a:xfrm>
            <a:off x="4511824" y="5375569"/>
            <a:ext cx="1513136" cy="127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ZoneTexte 62"/>
          <p:cNvSpPr txBox="1"/>
          <p:nvPr/>
        </p:nvSpPr>
        <p:spPr>
          <a:xfrm>
            <a:off x="4918248" y="4253684"/>
            <a:ext cx="78105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Famille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4714699" y="5681179"/>
            <a:ext cx="115212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05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L</a:t>
            </a:r>
            <a:r>
              <a:rPr lang="fr-FR" sz="1050" b="1" dirty="0" smtClean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e partage, </a:t>
            </a:r>
            <a:endParaRPr lang="fr-FR" sz="1050" b="1" dirty="0">
              <a:solidFill>
                <a:srgbClr val="000000"/>
              </a:solidFill>
              <a:latin typeface="Helvetica 75" panose="020B0804020202020204" pitchFamily="34" charset="0"/>
              <a:cs typeface="Arial" charset="0"/>
            </a:endParaRP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pic>
        <p:nvPicPr>
          <p:cNvPr id="65" name="Image 12" descr="cadres_service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80176" y="3848003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ZoneTexte 70"/>
          <p:cNvSpPr txBox="1"/>
          <p:nvPr/>
        </p:nvSpPr>
        <p:spPr>
          <a:xfrm>
            <a:off x="7793224" y="4244682"/>
            <a:ext cx="8534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Service</a:t>
            </a:r>
          </a:p>
        </p:txBody>
      </p:sp>
      <p:pic>
        <p:nvPicPr>
          <p:cNvPr id="76" name="Image 10" descr="cadres_re¦üseau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20336" y="3847383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Image 20" descr="motif_re¦üseau.jpg"/>
          <p:cNvPicPr>
            <a:picLocks noChangeAspect="1"/>
          </p:cNvPicPr>
          <p:nvPr/>
        </p:nvPicPr>
        <p:blipFill>
          <a:blip r:embed="rId5" cstate="print"/>
          <a:srcRect t="15829"/>
          <a:stretch>
            <a:fillRect/>
          </a:stretch>
        </p:blipFill>
        <p:spPr bwMode="auto">
          <a:xfrm>
            <a:off x="8904313" y="5444841"/>
            <a:ext cx="1464767" cy="123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ZoneTexte 77"/>
          <p:cNvSpPr txBox="1"/>
          <p:nvPr/>
        </p:nvSpPr>
        <p:spPr>
          <a:xfrm>
            <a:off x="9347795" y="4244681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Tech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9096636" y="5669639"/>
            <a:ext cx="1080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Le </a:t>
            </a:r>
            <a:r>
              <a:rPr lang="fr-FR" sz="1200" b="1" dirty="0" smtClean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futur,</a:t>
            </a:r>
            <a:endParaRPr lang="fr-FR" sz="1200" b="1" dirty="0">
              <a:solidFill>
                <a:srgbClr val="000000"/>
              </a:solidFill>
              <a:latin typeface="Helvetica 75" panose="020B0804020202020204" pitchFamily="34" charset="0"/>
              <a:cs typeface="Arial" charset="0"/>
            </a:endParaRP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0" cstate="print"/>
          <a:srcRect r="28968" b="6031"/>
          <a:stretch/>
        </p:blipFill>
        <p:spPr>
          <a:xfrm>
            <a:off x="4831068" y="1598205"/>
            <a:ext cx="1035759" cy="9735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83911" y="1635897"/>
            <a:ext cx="107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latin typeface="Helvetica 35 Thin" panose="020B0403020202020204" pitchFamily="34" charset="0"/>
              </a:rPr>
              <a:t>100% </a:t>
            </a:r>
            <a:r>
              <a:rPr lang="fr-FR" sz="1100" dirty="0" smtClean="0">
                <a:latin typeface="Helvetica 35 Thin" panose="020B0403020202020204" pitchFamily="34" charset="0"/>
              </a:rPr>
              <a:t>des écrans connectés en même temps</a:t>
            </a:r>
            <a:endParaRPr lang="fr-FR" sz="1100" dirty="0">
              <a:latin typeface="Helvetica 35 Thin" panose="020B04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5932" y="351803"/>
            <a:ext cx="11350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b="1" kern="0" dirty="0">
                <a:solidFill>
                  <a:srgbClr val="FF7F00"/>
                </a:solidFill>
                <a:latin typeface="Helvetica 75" panose="020B0804020202020204" pitchFamily="34" charset="0"/>
                <a:sym typeface="Helvetica Neue Light"/>
              </a:rPr>
              <a:t>Exemples de déclinaisons des différents marqueurs utilisables sur les supports de communication </a:t>
            </a:r>
          </a:p>
        </p:txBody>
      </p:sp>
      <p:cxnSp>
        <p:nvCxnSpPr>
          <p:cNvPr id="83" name="Connecteur droit 82"/>
          <p:cNvCxnSpPr/>
          <p:nvPr/>
        </p:nvCxnSpPr>
        <p:spPr bwMode="auto">
          <a:xfrm>
            <a:off x="1316182" y="3685314"/>
            <a:ext cx="951807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22651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16" descr="motif_divertisseme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2344" y="4941168"/>
            <a:ext cx="1510582" cy="151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Image 6" descr="cadres_divertisseme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6020" y="3356992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Image 16" descr="motif_divertisseme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0389" y="4941168"/>
            <a:ext cx="1510582" cy="151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Image 16" descr="motif_divertisseme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7304" y="4941168"/>
            <a:ext cx="1510582" cy="151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4375065" y="1340769"/>
            <a:ext cx="1208088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Avec un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divertissement</a:t>
            </a:r>
          </a:p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 sensations</a:t>
            </a: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4371260" y="2588234"/>
            <a:ext cx="1220787" cy="215900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9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100% musique</a:t>
            </a:r>
          </a:p>
        </p:txBody>
      </p:sp>
      <p:sp>
        <p:nvSpPr>
          <p:cNvPr id="103" name="Flèche vers le bas 102"/>
          <p:cNvSpPr/>
          <p:nvPr/>
        </p:nvSpPr>
        <p:spPr>
          <a:xfrm>
            <a:off x="8976321" y="2924945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29" name="Rectangle 1"/>
          <p:cNvSpPr txBox="1">
            <a:spLocks noChangeArrowheads="1"/>
          </p:cNvSpPr>
          <p:nvPr/>
        </p:nvSpPr>
        <p:spPr bwMode="auto">
          <a:xfrm>
            <a:off x="1029543" y="272252"/>
            <a:ext cx="1033118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>Pour aller encore plus loin dans la pédagogie des usages, nous pouvons décliner les bénéfices notamment autour du divertissement </a:t>
            </a:r>
            <a:br>
              <a:rPr 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r>
              <a:rPr 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r>
              <a:rPr 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r>
              <a:rPr lang="fr-FR" alt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alt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r>
              <a:rPr lang="fr-FR" sz="2200" kern="0" dirty="0" smtClean="0">
                <a:solidFill>
                  <a:srgbClr val="0000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> </a:t>
            </a:r>
            <a:r>
              <a:rPr 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  <a:t/>
            </a:r>
            <a:br>
              <a:rPr lang="fr-FR" sz="2200" kern="0" dirty="0" smtClean="0">
                <a:solidFill>
                  <a:srgbClr val="FF7F00"/>
                </a:solidFill>
                <a:latin typeface="Helvetica 75" panose="020B0804020202020204" pitchFamily="34" charset="0"/>
                <a:ea typeface="+mj-ea"/>
                <a:cs typeface="+mj-cs"/>
                <a:sym typeface="Helvetica Neue Light"/>
              </a:rPr>
            </a:br>
            <a:endParaRPr lang="fr-FR" sz="2200" kern="0" dirty="0">
              <a:solidFill>
                <a:srgbClr val="FF7F00"/>
              </a:solidFill>
              <a:latin typeface="Helvetica 75" panose="020B0804020202020204" pitchFamily="34" charset="0"/>
              <a:ea typeface="+mj-ea"/>
              <a:cs typeface="+mj-cs"/>
              <a:sym typeface="Helvetica Neue Light"/>
            </a:endParaRPr>
          </a:p>
        </p:txBody>
      </p:sp>
      <p:sp>
        <p:nvSpPr>
          <p:cNvPr id="37" name="Flèche vers le bas 36"/>
          <p:cNvSpPr/>
          <p:nvPr/>
        </p:nvSpPr>
        <p:spPr>
          <a:xfrm>
            <a:off x="9048329" y="4513825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581339" y="5394460"/>
            <a:ext cx="115212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05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Le </a:t>
            </a:r>
            <a:r>
              <a:rPr lang="fr-FR" sz="1050" dirty="0" smtClean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cinéma,</a:t>
            </a:r>
            <a:endParaRPr lang="fr-FR" sz="1050" dirty="0">
              <a:solidFill>
                <a:srgbClr val="000000"/>
              </a:solidFill>
              <a:latin typeface="Helvetica 75" panose="020B0804020202020204" pitchFamily="34" charset="0"/>
              <a:cs typeface="Arial" charset="0"/>
            </a:endParaRPr>
          </a:p>
          <a:p>
            <a:pPr algn="ctr"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8663904" y="3603890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rgbClr val="000000"/>
                </a:solidFill>
                <a:cs typeface="Arial" charset="0"/>
              </a:rPr>
              <a:t>Fun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470554" y="1340769"/>
            <a:ext cx="1208088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Avec un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divertissement</a:t>
            </a:r>
          </a:p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 sensations</a:t>
            </a: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6466749" y="2588234"/>
            <a:ext cx="1220787" cy="215900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9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100% cinéma</a:t>
            </a:r>
          </a:p>
        </p:txBody>
      </p:sp>
      <p:sp>
        <p:nvSpPr>
          <p:cNvPr id="80" name="Flèche vers le bas 79"/>
          <p:cNvSpPr/>
          <p:nvPr/>
        </p:nvSpPr>
        <p:spPr>
          <a:xfrm>
            <a:off x="6840083" y="2924945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81" name="Flèche vers le bas 80"/>
          <p:cNvSpPr/>
          <p:nvPr/>
        </p:nvSpPr>
        <p:spPr>
          <a:xfrm>
            <a:off x="6901428" y="4513825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8708037" y="5403561"/>
            <a:ext cx="115212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05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L</a:t>
            </a:r>
            <a:r>
              <a:rPr lang="fr-FR" sz="1050" dirty="0" smtClean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es séries,</a:t>
            </a:r>
            <a:endParaRPr lang="fr-FR" sz="1050" dirty="0">
              <a:solidFill>
                <a:srgbClr val="000000"/>
              </a:solidFill>
              <a:latin typeface="Helvetica 75" panose="020B0804020202020204" pitchFamily="34" charset="0"/>
              <a:cs typeface="Arial" charset="0"/>
            </a:endParaRPr>
          </a:p>
          <a:p>
            <a:pPr algn="ctr"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pic>
        <p:nvPicPr>
          <p:cNvPr id="83" name="Image 6" descr="cadres_divertisseme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2464" y="3356992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ZoneTexte 83"/>
          <p:cNvSpPr txBox="1"/>
          <p:nvPr/>
        </p:nvSpPr>
        <p:spPr>
          <a:xfrm>
            <a:off x="8816304" y="3756290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rgbClr val="000000"/>
                </a:solidFill>
                <a:cs typeface="Arial" charset="0"/>
              </a:rPr>
              <a:t>Fun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566042" y="1340769"/>
            <a:ext cx="1208088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Avec un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divertissement</a:t>
            </a:r>
          </a:p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 sensations</a:t>
            </a: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8562237" y="2588234"/>
            <a:ext cx="1220787" cy="215900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9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100% séries</a:t>
            </a:r>
          </a:p>
        </p:txBody>
      </p:sp>
      <p:sp>
        <p:nvSpPr>
          <p:cNvPr id="88" name="Flèche vers le bas 87"/>
          <p:cNvSpPr/>
          <p:nvPr/>
        </p:nvSpPr>
        <p:spPr>
          <a:xfrm>
            <a:off x="4703846" y="2924945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89" name="Flèche vers le bas 88"/>
          <p:cNvSpPr/>
          <p:nvPr/>
        </p:nvSpPr>
        <p:spPr>
          <a:xfrm>
            <a:off x="4754527" y="4513825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4469092" y="5384835"/>
            <a:ext cx="115212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05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La </a:t>
            </a:r>
            <a:r>
              <a:rPr lang="fr-FR" sz="1050" dirty="0" smtClean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musique,</a:t>
            </a:r>
            <a:endParaRPr lang="fr-FR" sz="1050" dirty="0">
              <a:solidFill>
                <a:srgbClr val="000000"/>
              </a:solidFill>
              <a:latin typeface="Helvetica 75" panose="020B0804020202020204" pitchFamily="34" charset="0"/>
              <a:cs typeface="Arial" charset="0"/>
            </a:endParaRPr>
          </a:p>
          <a:p>
            <a:pPr algn="ctr"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pic>
        <p:nvPicPr>
          <p:cNvPr id="91" name="Image 6" descr="cadres_divertisseme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8908" y="3356992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ZoneTexte 91"/>
          <p:cNvSpPr txBox="1"/>
          <p:nvPr/>
        </p:nvSpPr>
        <p:spPr>
          <a:xfrm>
            <a:off x="9016829" y="3745908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Fun</a:t>
            </a:r>
          </a:p>
        </p:txBody>
      </p:sp>
      <p:pic>
        <p:nvPicPr>
          <p:cNvPr id="93" name="Image 16" descr="motif_divertisseme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1509" y="4941168"/>
            <a:ext cx="1510582" cy="151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Rectangle 94"/>
          <p:cNvSpPr/>
          <p:nvPr/>
        </p:nvSpPr>
        <p:spPr>
          <a:xfrm>
            <a:off x="2279576" y="1340769"/>
            <a:ext cx="1208088" cy="109321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sysDash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Avec un </a:t>
            </a:r>
          </a:p>
          <a:p>
            <a:pPr algn="ctr" latinLnBrk="1" hangingPunct="0">
              <a:defRPr/>
            </a:pP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divertissement</a:t>
            </a:r>
          </a:p>
          <a:p>
            <a:pPr algn="ctr" latinLnBrk="1" hangingPunct="0">
              <a:defRPr/>
            </a:pPr>
            <a:r>
              <a:rPr lang="fr-FR" sz="1100" b="1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100%</a:t>
            </a:r>
            <a:r>
              <a:rPr lang="fr-FR" sz="1100" kern="0" dirty="0">
                <a:solidFill>
                  <a:srgbClr val="000000"/>
                </a:solidFill>
                <a:latin typeface="Helvetica 35 Thin"/>
                <a:cs typeface="Arial" pitchFamily="34" charset="0"/>
                <a:sym typeface="Helvetica 35 Thin"/>
              </a:rPr>
              <a:t> sensations</a:t>
            </a: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  <a:p>
            <a:pPr algn="ctr" latinLnBrk="1" hangingPunct="0">
              <a:defRPr/>
            </a:pPr>
            <a:endParaRPr lang="fr-FR" sz="11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2275771" y="2588234"/>
            <a:ext cx="1220787" cy="215900"/>
          </a:xfrm>
          <a:prstGeom prst="rect">
            <a:avLst/>
          </a:prstGeom>
          <a:solidFill>
            <a:srgbClr val="FF660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>
            <a:spAutoFit/>
          </a:bodyPr>
          <a:lstStyle/>
          <a:p>
            <a:pPr algn="ctr" latinLnBrk="1" hangingPunct="0">
              <a:defRPr/>
            </a:pPr>
            <a:r>
              <a:rPr lang="fr-FR" sz="900" kern="0" dirty="0">
                <a:solidFill>
                  <a:srgbClr val="FFFFFF"/>
                </a:solidFill>
                <a:latin typeface="Helvetica Light"/>
                <a:cs typeface="Helvetica Light"/>
                <a:sym typeface="Helvetica 35 Thin"/>
              </a:rPr>
              <a:t>100% jeu</a:t>
            </a:r>
          </a:p>
        </p:txBody>
      </p:sp>
      <p:sp>
        <p:nvSpPr>
          <p:cNvPr id="97" name="Flèche vers le bas 96"/>
          <p:cNvSpPr/>
          <p:nvPr/>
        </p:nvSpPr>
        <p:spPr>
          <a:xfrm>
            <a:off x="2567609" y="2924945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98" name="Flèche vers le bas 97"/>
          <p:cNvSpPr/>
          <p:nvPr/>
        </p:nvSpPr>
        <p:spPr>
          <a:xfrm>
            <a:off x="2607626" y="4513825"/>
            <a:ext cx="460375" cy="411163"/>
          </a:xfrm>
          <a:prstGeom prst="downArrow">
            <a:avLst/>
          </a:prstGeom>
          <a:noFill/>
          <a:ln w="12700" cap="flat" cmpd="sng">
            <a:solidFill>
              <a:srgbClr val="FF6600"/>
            </a:solidFill>
            <a:prstDash val="solid"/>
            <a:bevel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8403" tIns="38403" rIns="38403" bIns="38403" spcCol="16002" anchor="ctr">
            <a:spAutoFit/>
          </a:bodyPr>
          <a:lstStyle/>
          <a:p>
            <a:pPr latinLnBrk="1" hangingPunct="0">
              <a:defRPr/>
            </a:pPr>
            <a:endParaRPr lang="fr-FR" sz="1500" kern="0" dirty="0">
              <a:solidFill>
                <a:srgbClr val="000000"/>
              </a:solidFill>
              <a:latin typeface="Helvetica 35 Thin"/>
              <a:cs typeface="Arial" pitchFamily="34" charset="0"/>
              <a:sym typeface="Helvetica 35 Thin"/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2260736" y="5393936"/>
            <a:ext cx="115212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05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Le </a:t>
            </a:r>
            <a:r>
              <a:rPr lang="fr-FR" sz="1050" dirty="0" smtClean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jeu,</a:t>
            </a:r>
            <a:endParaRPr lang="fr-FR" sz="1050" dirty="0">
              <a:solidFill>
                <a:srgbClr val="000000"/>
              </a:solidFill>
              <a:latin typeface="Helvetica 75" panose="020B0804020202020204" pitchFamily="34" charset="0"/>
              <a:cs typeface="Arial" charset="0"/>
            </a:endParaRPr>
          </a:p>
          <a:p>
            <a:pPr algn="ctr"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100%</a:t>
            </a:r>
          </a:p>
          <a:p>
            <a:pPr algn="ctr"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Fibre</a:t>
            </a:r>
          </a:p>
        </p:txBody>
      </p:sp>
      <p:pic>
        <p:nvPicPr>
          <p:cNvPr id="100" name="Image 6" descr="cadres_divertissemen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576" y="3356992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ZoneTexte 100"/>
          <p:cNvSpPr txBox="1"/>
          <p:nvPr/>
        </p:nvSpPr>
        <p:spPr>
          <a:xfrm>
            <a:off x="2586859" y="3755533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Fun</a:t>
            </a:r>
          </a:p>
        </p:txBody>
      </p:sp>
      <p:sp>
        <p:nvSpPr>
          <p:cNvPr id="102" name="ZoneTexte 101"/>
          <p:cNvSpPr txBox="1"/>
          <p:nvPr/>
        </p:nvSpPr>
        <p:spPr>
          <a:xfrm>
            <a:off x="4727849" y="3755533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Fun</a:t>
            </a:r>
          </a:p>
        </p:txBody>
      </p:sp>
      <p:sp>
        <p:nvSpPr>
          <p:cNvPr id="105" name="ZoneTexte 104"/>
          <p:cNvSpPr txBox="1"/>
          <p:nvPr/>
        </p:nvSpPr>
        <p:spPr>
          <a:xfrm>
            <a:off x="6874103" y="3755533"/>
            <a:ext cx="6381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1200" dirty="0">
                <a:solidFill>
                  <a:srgbClr val="000000"/>
                </a:solidFill>
                <a:latin typeface="Helvetica 75" panose="020B0804020202020204" pitchFamily="34" charset="0"/>
                <a:cs typeface="Arial" charset="0"/>
              </a:rPr>
              <a:t>Fun</a:t>
            </a:r>
          </a:p>
        </p:txBody>
      </p:sp>
    </p:spTree>
    <p:extLst>
      <p:ext uri="{BB962C8B-B14F-4D97-AF65-F5344CB8AC3E}">
        <p14:creationId xmlns:p14="http://schemas.microsoft.com/office/powerpoint/2010/main" val="788995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2EED66-6FBF-4E47-97F3-E951F2A5466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itre 3"/>
          <p:cNvSpPr txBox="1">
            <a:spLocks/>
          </p:cNvSpPr>
          <p:nvPr/>
        </p:nvSpPr>
        <p:spPr>
          <a:xfrm>
            <a:off x="1649260" y="2361253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" panose="020B0804020202020204" pitchFamily="34" charset="0"/>
                <a:ea typeface="ＭＳ Ｐゴシック" charset="-128"/>
                <a:cs typeface="Helvetica" pitchFamily="34" charset="0"/>
                <a:sym typeface="Helvetica Neue Light"/>
              </a:rPr>
              <a:t/>
            </a:r>
            <a:br>
              <a:rPr kumimoji="0" lang="fr-FR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" panose="020B0804020202020204" pitchFamily="34" charset="0"/>
                <a:ea typeface="ＭＳ Ｐゴシック" charset="-128"/>
                <a:cs typeface="Helvetica" pitchFamily="34" charset="0"/>
                <a:sym typeface="Helvetica Neue Light"/>
              </a:rPr>
            </a:br>
            <a:r>
              <a:rPr kumimoji="0" lang="fr-FR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" panose="020B0804020202020204" pitchFamily="34" charset="0"/>
                <a:ea typeface="ＭＳ Ｐゴシック" charset="-128"/>
                <a:cs typeface="Helvetica" pitchFamily="34" charset="0"/>
                <a:sym typeface="Helvetica Neue Light"/>
              </a:rPr>
              <a:t>Quelques</a:t>
            </a:r>
            <a:r>
              <a:rPr kumimoji="0" lang="fr-FR" sz="4400" b="0" i="0" u="none" strike="noStrike" kern="0" cap="none" spc="0" normalizeH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Helvetica 75" panose="020B0804020202020204" pitchFamily="34" charset="0"/>
                <a:ea typeface="ＭＳ Ｐゴシック" charset="-128"/>
                <a:cs typeface="Helvetica" pitchFamily="34" charset="0"/>
                <a:sym typeface="Helvetica Neue Light"/>
              </a:rPr>
              <a:t> exemples illustrés</a:t>
            </a:r>
            <a:endParaRPr kumimoji="0" lang="fr-FR" sz="4400" b="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Helvetica 75" panose="020B0804020202020204" pitchFamily="34" charset="0"/>
              <a:ea typeface="ＭＳ Ｐゴシック" charset="-128"/>
              <a:cs typeface="Helvetica" pitchFamily="34" charset="0"/>
              <a:sym typeface="Helvetica Neue Ligh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258" y="-110062"/>
            <a:ext cx="10515600" cy="1325563"/>
          </a:xfrm>
        </p:spPr>
        <p:txBody>
          <a:bodyPr>
            <a:normAutofit/>
          </a:bodyPr>
          <a:lstStyle/>
          <a:p>
            <a:r>
              <a:rPr lang="fr-FR" sz="2500" dirty="0" smtClean="0">
                <a:solidFill>
                  <a:schemeClr val="accent2"/>
                </a:solidFill>
                <a:latin typeface="Helvetica 75" panose="020B0804020202020204" pitchFamily="34" charset="0"/>
              </a:rPr>
              <a:t>Kakémono Partage</a:t>
            </a:r>
            <a:endParaRPr lang="fr-FR" sz="2500" dirty="0">
              <a:solidFill>
                <a:schemeClr val="accent2"/>
              </a:solidFill>
              <a:latin typeface="Helvetica 75" panose="020B08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7968208" y="6245225"/>
            <a:ext cx="2311400" cy="476250"/>
          </a:xfrm>
        </p:spPr>
        <p:txBody>
          <a:bodyPr/>
          <a:lstStyle/>
          <a:p>
            <a:fld id="{D00A49DB-C868-4349-B928-9F03E4DC9F30}" type="slidenum">
              <a:rPr lang="fr-FR" smtClean="0">
                <a:solidFill>
                  <a:srgbClr val="000000"/>
                </a:solidFill>
              </a:rPr>
              <a:pPr/>
              <a:t>9</a:t>
            </a:fld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826"/>
          <a:stretch/>
        </p:blipFill>
        <p:spPr>
          <a:xfrm>
            <a:off x="4672208" y="0"/>
            <a:ext cx="2906039" cy="69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- 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Diapositive de titre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- Diapositive de 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Diapositive de titre">
      <a:majorFont>
        <a:latin typeface="Helvetica Neue Light"/>
        <a:ea typeface="ヒラギノ角ゴ ProN W3"/>
        <a:cs typeface="ヒラギノ角ゴ ProN W3"/>
      </a:majorFont>
      <a:minorFont>
        <a:latin typeface="Helvetica Neue Light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Diapositive de 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rgbClr val="BBE0E3"/>
          </a:solidFill>
          <a:prstDash val="solid"/>
          <a:bevel/>
        </a:ln>
        <a:effectLst>
          <a:outerShdw blurRad="76200" dist="381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35 Thin"/>
            <a:ea typeface="Helvetica 35 Thin"/>
            <a:cs typeface="Helvetica 35 Thin"/>
            <a:sym typeface="Helvetica 35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BBE0E3"/>
          </a:solidFill>
          <a:prstDash val="solid"/>
          <a:bevel/>
        </a:ln>
        <a:effectLst>
          <a:outerShdw blurRad="76200" dist="381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35 Thin"/>
            <a:ea typeface="Helvetica 35 Thin"/>
            <a:cs typeface="Helvetica 35 Thin"/>
            <a:sym typeface="Helvetica 35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851</Words>
  <Application>Microsoft Office PowerPoint</Application>
  <PresentationFormat>Grand écran</PresentationFormat>
  <Paragraphs>295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26</vt:i4>
      </vt:variant>
    </vt:vector>
  </HeadingPairs>
  <TitlesOfParts>
    <vt:vector size="49" baseType="lpstr">
      <vt:lpstr>MS PGothic</vt:lpstr>
      <vt:lpstr>MS PGothic</vt:lpstr>
      <vt:lpstr>Arial</vt:lpstr>
      <vt:lpstr>Avenir Roman</vt:lpstr>
      <vt:lpstr>Calibri</vt:lpstr>
      <vt:lpstr>Calibri Light</vt:lpstr>
      <vt:lpstr>Gill Sans</vt:lpstr>
      <vt:lpstr>Helvetica</vt:lpstr>
      <vt:lpstr>Helvetica 35 Thin</vt:lpstr>
      <vt:lpstr>Helvetica 45 Light</vt:lpstr>
      <vt:lpstr>Helvetica 55 Roman</vt:lpstr>
      <vt:lpstr>Helvetica 75</vt:lpstr>
      <vt:lpstr>Helvetica Light</vt:lpstr>
      <vt:lpstr>Helvetica Neue Light</vt:lpstr>
      <vt:lpstr>Lucida Grande</vt:lpstr>
      <vt:lpstr>Times New Roman</vt:lpstr>
      <vt:lpstr>Wingdings</vt:lpstr>
      <vt:lpstr>ヒラギノ角ゴ Pro W3</vt:lpstr>
      <vt:lpstr>ヒラギノ角ゴ ProN W3</vt:lpstr>
      <vt:lpstr>Thème Office</vt:lpstr>
      <vt:lpstr>1_Default - Diapositive de titre</vt:lpstr>
      <vt:lpstr>2_Default - Diapositive de titre</vt:lpstr>
      <vt:lpstr>1_Default</vt:lpstr>
      <vt:lpstr>Présentation PowerPoint</vt:lpstr>
      <vt:lpstr>Présentation PowerPoint</vt:lpstr>
      <vt:lpstr>Présentation PowerPoint</vt:lpstr>
      <vt:lpstr>Présentation PowerPoint</vt:lpstr>
      <vt:lpstr>Notre parti pris</vt:lpstr>
      <vt:lpstr>Présentation PowerPoint</vt:lpstr>
      <vt:lpstr>Présentation PowerPoint</vt:lpstr>
      <vt:lpstr>Présentation PowerPoint</vt:lpstr>
      <vt:lpstr>Kakémono Partage</vt:lpstr>
      <vt:lpstr>Kakémono Sauvegarde</vt:lpstr>
      <vt:lpstr>Kakémono Jeu</vt:lpstr>
      <vt:lpstr> règles d’utilisation communication générique </vt:lpstr>
      <vt:lpstr>Présentation PowerPoint</vt:lpstr>
      <vt:lpstr>Nouveau key visual Fibre</vt:lpstr>
      <vt:lpstr>Présentation PowerPoint</vt:lpstr>
      <vt:lpstr>Nouvelles règles à appliquer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Couverture de la plaquette contrat</vt:lpstr>
      <vt:lpstr>Exemple de mise en situation de cette nouvelle identité sur un leaflet ou un mailing </vt:lpstr>
      <vt:lpstr>Petit stand parapluie </vt:lpstr>
      <vt:lpstr>Merci</vt:lpstr>
    </vt:vector>
  </TitlesOfParts>
  <Company>Publicis Groupe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Louise Bolufer</dc:creator>
  <cp:lastModifiedBy>Noemie Balmat</cp:lastModifiedBy>
  <cp:revision>48</cp:revision>
  <dcterms:created xsi:type="dcterms:W3CDTF">2015-03-20T12:28:35Z</dcterms:created>
  <dcterms:modified xsi:type="dcterms:W3CDTF">2015-03-25T20:32:37Z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